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Lato"/>
      <p:regular r:id="rId36"/>
      <p:bold r:id="rId37"/>
      <p:italic r:id="rId38"/>
      <p:boldItalic r:id="rId39"/>
    </p:embeddedFont>
    <p:embeddedFont>
      <p:font typeface="Lato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38">
          <p15:clr>
            <a:srgbClr val="A4A3A4"/>
          </p15:clr>
        </p15:guide>
        <p15:guide id="2" pos="3633">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538" orient="horz"/>
        <p:guide pos="3633"/>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regular.fntdata"/><Relationship Id="rId20" Type="http://schemas.openxmlformats.org/officeDocument/2006/relationships/slide" Target="slides/slide14.xml"/><Relationship Id="rId42" Type="http://schemas.openxmlformats.org/officeDocument/2006/relationships/font" Target="fonts/LatoLight-italic.fntdata"/><Relationship Id="rId41" Type="http://schemas.openxmlformats.org/officeDocument/2006/relationships/font" Target="fonts/LatoLight-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LatoLight-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Lato-bold.fntdata"/><Relationship Id="rId14" Type="http://schemas.openxmlformats.org/officeDocument/2006/relationships/slide" Target="slides/slide8.xml"/><Relationship Id="rId36" Type="http://schemas.openxmlformats.org/officeDocument/2006/relationships/font" Target="fonts/Lato-regular.fntdata"/><Relationship Id="rId17" Type="http://schemas.openxmlformats.org/officeDocument/2006/relationships/slide" Target="slides/slide11.xml"/><Relationship Id="rId39" Type="http://schemas.openxmlformats.org/officeDocument/2006/relationships/font" Target="fonts/Lato-boldItalic.fntdata"/><Relationship Id="rId16" Type="http://schemas.openxmlformats.org/officeDocument/2006/relationships/slide" Target="slides/slide10.xml"/><Relationship Id="rId38" Type="http://schemas.openxmlformats.org/officeDocument/2006/relationships/font" Target="fonts/La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374be9158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74be9158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Difference between ----&gt; More of the why?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dd73a124d_2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dd73a124d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dd73a124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dd73a124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of our current B2B emails programs and templates suffer from the same </a:t>
            </a:r>
            <a:r>
              <a:rPr lang="en"/>
              <a:t>pain points</a:t>
            </a:r>
            <a:r>
              <a:rPr lang="en"/>
              <a:t>, making them great </a:t>
            </a:r>
            <a:r>
              <a:rPr lang="en"/>
              <a:t>opportunities</a:t>
            </a:r>
            <a:r>
              <a:rPr lang="en"/>
              <a:t> for easy wins!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39e250a1a7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9e250a1a7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Animate Nurture program for post 90-days …..how can we tighten up that messaging? Setting up for success in first 90-days /// We need something else as well “New restaurant acquistions…” great opp. To </a:t>
            </a:r>
            <a:r>
              <a:rPr b="1" lang="en"/>
              <a:t>repurpose</a:t>
            </a:r>
            <a:r>
              <a:rPr lang="en"/>
              <a:t> current content.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dd73a124d_2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dd73a124d_2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dd73a124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dd73a124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of our current B2B emails programs and templates suffer from the same pain points, making them great opportunities for easy wins!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dd73a124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dd73a124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Bring in learnings from brand book (real life imagery to humanize our content) Missing out on opportunity to showcase value ….Show not tell.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dd73a124d_2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dd73a124d_2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dd73a124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dd73a124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Collateral = ebooks, whitepapers, case studies, how-to downloads……..”Create purpose built content. Open loop. “Close that communication gap by adding hard CTAs” “For past year, growth marekting focus on generating new leads...never had dedicated content marketing specialist….groundwork laid to repurpose for live clients, opportunity to tweak.” Not starting from a bad place or not doing something we were supposed to be doing.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dd73a124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dd73a124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AutoNum type="arabicParenR"/>
            </a:pPr>
            <a:r>
              <a:rPr lang="en" sz="1600">
                <a:solidFill>
                  <a:srgbClr val="0B2135"/>
                </a:solidFill>
                <a:latin typeface="Lato Light"/>
                <a:ea typeface="Lato Light"/>
                <a:cs typeface="Lato Light"/>
                <a:sym typeface="Lato Light"/>
              </a:rPr>
              <a:t> </a:t>
            </a:r>
            <a:r>
              <a:rPr lang="en" sz="1800">
                <a:solidFill>
                  <a:srgbClr val="3F474C"/>
                </a:solidFill>
                <a:latin typeface="Lato Light"/>
                <a:ea typeface="Lato Light"/>
                <a:cs typeface="Lato Light"/>
                <a:sym typeface="Lato Light"/>
              </a:rPr>
              <a:t>Off-brand design and copy style. ---&gt; make specific brand/copy suggestions. Focus on how we can make it better. Other company examples. For showing before and after.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5df80c5e5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5df80c5e5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AutoNum type="arabicParenR"/>
            </a:pPr>
            <a:r>
              <a:rPr lang="en" sz="1600">
                <a:solidFill>
                  <a:srgbClr val="0B2135"/>
                </a:solidFill>
                <a:latin typeface="Lato Light"/>
                <a:ea typeface="Lato Light"/>
                <a:cs typeface="Lato Light"/>
                <a:sym typeface="Lato Light"/>
              </a:rPr>
              <a:t> </a:t>
            </a:r>
            <a:r>
              <a:rPr lang="en" sz="1800">
                <a:solidFill>
                  <a:srgbClr val="3F474C"/>
                </a:solidFill>
                <a:latin typeface="Lato Light"/>
                <a:ea typeface="Lato Light"/>
                <a:cs typeface="Lato Light"/>
                <a:sym typeface="Lato Light"/>
              </a:rPr>
              <a:t>Off-brand design and copy style. ---&gt; make specific brand/copy suggestions. Focus on how we can make it better. Other company examples. For showing before and after.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d3159e09d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d3159e09d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df80c5e5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df80c5e5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AutoNum type="arabicParenR"/>
            </a:pPr>
            <a:r>
              <a:rPr lang="en" sz="1600">
                <a:solidFill>
                  <a:srgbClr val="0B2135"/>
                </a:solidFill>
                <a:latin typeface="Lato Light"/>
                <a:ea typeface="Lato Light"/>
                <a:cs typeface="Lato Light"/>
                <a:sym typeface="Lato Light"/>
              </a:rPr>
              <a:t> </a:t>
            </a:r>
            <a:r>
              <a:rPr lang="en" sz="1800">
                <a:solidFill>
                  <a:srgbClr val="3F474C"/>
                </a:solidFill>
                <a:latin typeface="Lato Light"/>
                <a:ea typeface="Lato Light"/>
                <a:cs typeface="Lato Light"/>
                <a:sym typeface="Lato Light"/>
              </a:rPr>
              <a:t>Off-brand design and copy style. ---&gt; make specific brand/copy suggestions. Focus on how we can make it better. Other company examples. For showing before and after.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dd73a124d_2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dd73a124d_2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dd73a124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dd73a124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ChowNow store own slide….not actively pushing people to store. Ex → Way we are describing store. Coupe bullets of what we’re doing well and what we could be doing better. Increasing number of success stories and talk abbout the business side of things. ---&gt; email marketing Current clients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dd73a124d_2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dd73a124d_2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something we can add to nurture program → it’s own links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dd73a124d_2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5dd73a124d_2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ChowNow store own slide….not actively pushing people to store. Ex → Way we are describing store. Coupe bullets of what we’re doing well and what we could be doing better.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dd73a124d_2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dd73a124d_2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practices for e-commerce + producrt desc</a:t>
            </a:r>
            <a:endParaRPr/>
          </a:p>
          <a:p>
            <a:pPr indent="0" lvl="0" marL="0" rtl="0" algn="l">
              <a:spcBef>
                <a:spcPts val="0"/>
              </a:spcBef>
              <a:spcAft>
                <a:spcPts val="0"/>
              </a:spcAft>
              <a:buNone/>
            </a:pPr>
            <a:r>
              <a:rPr lang="en"/>
              <a:t>Just pointing out flaws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dd73a124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dd73a124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a good idea of starting line. Now that have good understanding of current ecosystem, we know longer-term projects, quick wins, next part is using this audit info to inform where we’re </a:t>
            </a:r>
            <a:r>
              <a:rPr lang="en"/>
              <a:t>going</a:t>
            </a:r>
            <a:r>
              <a:rPr lang="en"/>
              <a:t> next + roadmap.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we have a good idea where we are, we can → APU, reduce churn, increase value of current restaurant portfolio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37f766f020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7f766f020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5dd73a124d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5dd73a124d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dd73a124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dd73a124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dd071eff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dd071eff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Email is </a:t>
            </a:r>
            <a:r>
              <a:rPr lang="en"/>
              <a:t>prevalent</a:t>
            </a:r>
            <a:r>
              <a:rPr lang="en"/>
              <a:t> theme! ChowNow loves content (and for good reason) What can be refreshed for clients, what can be tweaked and what needs to be created from scratch.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3b0fb158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b0fb158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dd071eff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dd071eff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RSM/RMM = reason churn is low. Differentiating b/w client lifecycle market and client lifecycle retention. </a:t>
            </a:r>
            <a:r>
              <a:rPr lang="en"/>
              <a:t>Acknowledge</a:t>
            </a:r>
            <a:r>
              <a:rPr lang="en"/>
              <a:t> that attention hasn’t been paid to current life cycle or a dedicated team, so obvi areas of improve, so I’ve listen some below speficially.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dd73a124d_2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dd73a124d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37fff079b6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7fff079b6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Communicating/checking in with...why “Not action we want them to take.” Their goal is to </a:t>
            </a:r>
            <a:r>
              <a:rPr lang="en"/>
              <a:t>facilitate</a:t>
            </a:r>
            <a:r>
              <a:rPr lang="en"/>
              <a:t> a consultation. </a:t>
            </a:r>
            <a:r>
              <a:rPr lang="en"/>
              <a:t>Disconnect</a:t>
            </a:r>
            <a:r>
              <a:rPr lang="en"/>
              <a:t> between CTA → create alignment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3d02929f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d02929f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in this template example in Yesw</a:t>
            </a:r>
            <a:endParaRPr/>
          </a:p>
          <a:p>
            <a:pPr indent="0" lvl="0" marL="0" rtl="0" algn="l">
              <a:spcBef>
                <a:spcPts val="0"/>
              </a:spcBef>
              <a:spcAft>
                <a:spcPts val="0"/>
              </a:spcAft>
              <a:buNone/>
            </a:pPr>
            <a:r>
              <a:rPr lang="en"/>
              <a:t>are, we are not actively </a:t>
            </a:r>
            <a:r>
              <a:rPr lang="en"/>
              <a:t>utilizing</a:t>
            </a:r>
            <a:r>
              <a:rPr lang="en"/>
              <a:t> email best practices. 1) Subject line is not descriptive/specific or enticing, CTA is buried in body copy and doesn’t close out on a hard CTA 2) Old marketing collateral is linked in this email and it’s lacking stats to showcase the MT’s value 3) Voice is not consistent with ChowNow brand.     ------&gt; REWRITE email so audience can visualize opportunity.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dd73a124d_2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dd73a124d_2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in this template example in Yesw</a:t>
            </a:r>
            <a:endParaRPr/>
          </a:p>
          <a:p>
            <a:pPr indent="0" lvl="0" marL="0" rtl="0" algn="l">
              <a:spcBef>
                <a:spcPts val="0"/>
              </a:spcBef>
              <a:spcAft>
                <a:spcPts val="0"/>
              </a:spcAft>
              <a:buNone/>
            </a:pPr>
            <a:r>
              <a:rPr lang="en"/>
              <a:t>are, we are not actively utilizing email best practices. 1) Subject line is not descriptive/specific or enticing, CTA is buried in body copy and doesn’t close out on a hard CTA 2) Old marketing collateral is linked in this email and it’s lacking stats to showcase the MT’s value 3) Voice is not consistent with ChowNow brand.     ------&gt; REWRITE email so audience can visualize opportunity.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4.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1" Type="http://schemas.openxmlformats.org/officeDocument/2006/relationships/hyperlink" Target="https://docs.google.com/spreadsheets/d/1GzmiHXGEFGf2zj8W2sDfD0MMJ5F7FrokPwlnABSypGg/edit?usp=sharing" TargetMode="External"/><Relationship Id="rId10" Type="http://schemas.openxmlformats.org/officeDocument/2006/relationships/hyperlink" Target="https://docs.google.com/document/d/1Wwbo0tX6ZaE9_-YtHCRsU943NivmbGAYycw34LsOWzM/edit?ts=5d14059f" TargetMode="External"/><Relationship Id="rId13" Type="http://schemas.openxmlformats.org/officeDocument/2006/relationships/hyperlink" Target="https://get.chownow.com/" TargetMode="External"/><Relationship Id="rId12" Type="http://schemas.openxmlformats.org/officeDocument/2006/relationships/hyperlink" Target="https://docs.google.com/spreadsheets/d/1QdHdmufBaq0NXsiFELVgchoyVRHpb-kK6VCU5_PdXF8/edit?usp=sharing"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hyperlink" Target="https://docs.google.com/spreadsheets/d/1E26h6s6gr0C2JMEkOzEfqDJIZHw1bJm7vRrB61RklDs/edit#gid=0" TargetMode="External"/><Relationship Id="rId9" Type="http://schemas.openxmlformats.org/officeDocument/2006/relationships/hyperlink" Target="https://docs.google.com/document/d/1Ft-vJRANMshcBH18NdKSczQ3FV8ZBidEi4LefYq5qGM/edit?ts=5cfeefcf" TargetMode="External"/><Relationship Id="rId15" Type="http://schemas.openxmlformats.org/officeDocument/2006/relationships/hyperlink" Target="https://www.chownowstore.com/email/?utm_source=marketo&amp;utm_medium=email&amp;utm_content=body%2Fdashboard&amp;utm_campaign=client%2Fmilestones%2F100customers" TargetMode="External"/><Relationship Id="rId14" Type="http://schemas.openxmlformats.org/officeDocument/2006/relationships/hyperlink" Target="https://get.chownow.com/restaurant-marketing/" TargetMode="External"/><Relationship Id="rId17" Type="http://schemas.openxmlformats.org/officeDocument/2006/relationships/hyperlink" Target="https://get.chownow.com/wp-content/uploads/4-Myths-About-Third-Party-Restaurant-Delivery-Busted.pdf" TargetMode="External"/><Relationship Id="rId16" Type="http://schemas.openxmlformats.org/officeDocument/2006/relationships/hyperlink" Target="https://www.chownowstore.com/email/?utm_source=marketo&amp;utm_medium=email&amp;utm_content=body%2Fdashboard&amp;utm_campaign=client%2Fmilestones%2F100customers" TargetMode="External"/><Relationship Id="rId5" Type="http://schemas.openxmlformats.org/officeDocument/2006/relationships/hyperlink" Target="https://docs.google.com/document/d/1UO1JvDgaGnoXjl5DLxMcDGPwhYzj4TMGCK3wvGVyf3Y/edit?ts=5cfeefeb" TargetMode="External"/><Relationship Id="rId19" Type="http://schemas.openxmlformats.org/officeDocument/2006/relationships/hyperlink" Target="https://get.chownow.com/restaurant-marketing/" TargetMode="External"/><Relationship Id="rId6" Type="http://schemas.openxmlformats.org/officeDocument/2006/relationships/hyperlink" Target="https://docs.google.com/document/d/1UO1JvDgaGnoXjl5DLxMcDGPwhYzj4TMGCK3wvGVyf3Y/edit?ts=5cfeefeb" TargetMode="External"/><Relationship Id="rId18" Type="http://schemas.openxmlformats.org/officeDocument/2006/relationships/hyperlink" Target="https://get.chownow.com/blog/why-third-party-marketplaces-want-your-restaurant-data/" TargetMode="External"/><Relationship Id="rId7" Type="http://schemas.openxmlformats.org/officeDocument/2006/relationships/hyperlink" Target="https://docs.google.com/document/d/1UO1JvDgaGnoXjl5DLxMcDGPwhYzj4TMGCK3wvGVyf3Y/edit?ts=5cfeefeb" TargetMode="External"/><Relationship Id="rId8" Type="http://schemas.openxmlformats.org/officeDocument/2006/relationships/hyperlink" Target="https://docs.google.com/document/d/1Ft-vJRANMshcBH18NdKSczQ3FV8ZBidEi4LefYq5qGM/edit?ts=5cfeefc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0" name="Google Shape;100;p25"/>
          <p:cNvSpPr txBox="1"/>
          <p:nvPr>
            <p:ph idx="1" type="subTitle"/>
          </p:nvPr>
        </p:nvSpPr>
        <p:spPr>
          <a:xfrm>
            <a:off x="814800" y="2034000"/>
            <a:ext cx="7514100" cy="59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lt1"/>
                </a:solidFill>
                <a:latin typeface="Lato"/>
                <a:ea typeface="Lato"/>
                <a:cs typeface="Lato"/>
                <a:sym typeface="Lato"/>
              </a:rPr>
              <a:t>Restaurant Partner Lifecycle Content Audit </a:t>
            </a:r>
            <a:endParaRPr b="1">
              <a:solidFill>
                <a:srgbClr val="FFFFFF"/>
              </a:solidFill>
              <a:latin typeface="Lato"/>
              <a:ea typeface="Lato"/>
              <a:cs typeface="Lato"/>
              <a:sym typeface="Lato"/>
            </a:endParaRPr>
          </a:p>
        </p:txBody>
      </p:sp>
      <p:sp>
        <p:nvSpPr>
          <p:cNvPr id="101" name="Google Shape;101;p25"/>
          <p:cNvSpPr txBox="1"/>
          <p:nvPr>
            <p:ph idx="4294967295" type="title"/>
          </p:nvPr>
        </p:nvSpPr>
        <p:spPr>
          <a:xfrm>
            <a:off x="814950" y="2632488"/>
            <a:ext cx="7514100" cy="4770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1800">
                <a:solidFill>
                  <a:srgbClr val="FFFFFF"/>
                </a:solidFill>
                <a:latin typeface="Lato Light"/>
                <a:ea typeface="Lato Light"/>
                <a:cs typeface="Lato Light"/>
                <a:sym typeface="Lato Light"/>
              </a:rPr>
              <a:t>July 2019</a:t>
            </a:r>
            <a:endParaRPr sz="1800">
              <a:solidFill>
                <a:srgbClr val="FFFFFF"/>
              </a:solidFill>
              <a:latin typeface="Lato Light"/>
              <a:ea typeface="Lato Light"/>
              <a:cs typeface="Lato Light"/>
              <a:sym typeface="Lato Light"/>
            </a:endParaRPr>
          </a:p>
        </p:txBody>
      </p:sp>
      <p:pic>
        <p:nvPicPr>
          <p:cNvPr id="102" name="Google Shape;102;p25"/>
          <p:cNvPicPr preferRelativeResize="0"/>
          <p:nvPr/>
        </p:nvPicPr>
        <p:blipFill>
          <a:blip r:embed="rId4">
            <a:alphaModFix/>
          </a:blip>
          <a:stretch>
            <a:fillRect/>
          </a:stretch>
        </p:blipFill>
        <p:spPr>
          <a:xfrm>
            <a:off x="3664138" y="4354625"/>
            <a:ext cx="1838225" cy="64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34"/>
          <p:cNvPicPr preferRelativeResize="0"/>
          <p:nvPr/>
        </p:nvPicPr>
        <p:blipFill>
          <a:blip r:embed="rId3">
            <a:alphaModFix/>
          </a:blip>
          <a:stretch>
            <a:fillRect/>
          </a:stretch>
        </p:blipFill>
        <p:spPr>
          <a:xfrm>
            <a:off x="0" y="0"/>
            <a:ext cx="9144000" cy="5143500"/>
          </a:xfrm>
          <a:prstGeom prst="rect">
            <a:avLst/>
          </a:prstGeom>
          <a:noFill/>
          <a:ln>
            <a:noFill/>
          </a:ln>
          <a:effectLst>
            <a:outerShdw blurRad="57150" rotWithShape="0" algn="bl" dir="5400000" dist="19050">
              <a:srgbClr val="000000">
                <a:alpha val="50000"/>
              </a:srgbClr>
            </a:outerShdw>
          </a:effectLst>
        </p:spPr>
      </p:pic>
      <p:sp>
        <p:nvSpPr>
          <p:cNvPr id="177" name="Google Shape;177;p34"/>
          <p:cNvSpPr txBox="1"/>
          <p:nvPr>
            <p:ph idx="4294967295" type="body"/>
          </p:nvPr>
        </p:nvSpPr>
        <p:spPr>
          <a:xfrm>
            <a:off x="537375" y="4649700"/>
            <a:ext cx="2432100" cy="28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700">
                <a:solidFill>
                  <a:srgbClr val="FFFFFF"/>
                </a:solidFill>
                <a:latin typeface="Lato"/>
                <a:ea typeface="Lato"/>
                <a:cs typeface="Lato"/>
                <a:sym typeface="Lato"/>
              </a:rPr>
              <a:t>BERRI’S KITCHEN  //</a:t>
            </a:r>
            <a:r>
              <a:rPr lang="en" sz="700">
                <a:solidFill>
                  <a:srgbClr val="FFFFFF"/>
                </a:solidFill>
                <a:latin typeface="Lato"/>
                <a:ea typeface="Lato"/>
                <a:cs typeface="Lato"/>
                <a:sym typeface="Lato"/>
              </a:rPr>
              <a:t> LOS ANGELES, CA</a:t>
            </a:r>
            <a:endParaRPr sz="700">
              <a:solidFill>
                <a:srgbClr val="FFFFFF"/>
              </a:solidFill>
              <a:latin typeface="Lato"/>
              <a:ea typeface="Lato"/>
              <a:cs typeface="Lato"/>
              <a:sym typeface="Lato"/>
            </a:endParaRPr>
          </a:p>
        </p:txBody>
      </p:sp>
      <p:pic>
        <p:nvPicPr>
          <p:cNvPr id="178" name="Google Shape;178;p34"/>
          <p:cNvPicPr preferRelativeResize="0"/>
          <p:nvPr/>
        </p:nvPicPr>
        <p:blipFill>
          <a:blip r:embed="rId4">
            <a:alphaModFix/>
          </a:blip>
          <a:stretch>
            <a:fillRect/>
          </a:stretch>
        </p:blipFill>
        <p:spPr>
          <a:xfrm>
            <a:off x="469699" y="4721825"/>
            <a:ext cx="109300" cy="123550"/>
          </a:xfrm>
          <a:prstGeom prst="rect">
            <a:avLst/>
          </a:prstGeom>
          <a:noFill/>
          <a:ln>
            <a:noFill/>
          </a:ln>
        </p:spPr>
      </p:pic>
      <p:sp>
        <p:nvSpPr>
          <p:cNvPr id="179" name="Google Shape;179;p34"/>
          <p:cNvSpPr txBox="1"/>
          <p:nvPr>
            <p:ph idx="4294967295" type="title"/>
          </p:nvPr>
        </p:nvSpPr>
        <p:spPr>
          <a:xfrm>
            <a:off x="394950" y="1915325"/>
            <a:ext cx="8354100" cy="735600"/>
          </a:xfrm>
          <a:prstGeom prst="rect">
            <a:avLst/>
          </a:prstGeom>
          <a:effectLst>
            <a:outerShdw blurRad="11430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Lato Light"/>
                <a:ea typeface="Lato Light"/>
                <a:cs typeface="Lato Light"/>
                <a:sym typeface="Lato Light"/>
              </a:rPr>
              <a:t>Milestone Email Program</a:t>
            </a:r>
            <a:endParaRPr sz="3200">
              <a:solidFill>
                <a:srgbClr val="FFFFFF"/>
              </a:solidFill>
              <a:latin typeface="Lato Light"/>
              <a:ea typeface="Lato Light"/>
              <a:cs typeface="Lato Light"/>
              <a:sym typeface="Lato Light"/>
            </a:endParaRPr>
          </a:p>
        </p:txBody>
      </p:sp>
      <p:cxnSp>
        <p:nvCxnSpPr>
          <p:cNvPr id="180" name="Google Shape;180;p34"/>
          <p:cNvCxnSpPr/>
          <p:nvPr/>
        </p:nvCxnSpPr>
        <p:spPr>
          <a:xfrm>
            <a:off x="488300" y="2874025"/>
            <a:ext cx="925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5"/>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MILESTONE EMAIL PROGRAM </a:t>
            </a:r>
            <a:r>
              <a:rPr b="1" lang="en" sz="1200">
                <a:solidFill>
                  <a:srgbClr val="FD4F57"/>
                </a:solidFill>
                <a:latin typeface="Lato"/>
                <a:ea typeface="Lato"/>
                <a:cs typeface="Lato"/>
                <a:sym typeface="Lato"/>
              </a:rPr>
              <a:t>GAPS AND OPPORTUNITIES</a:t>
            </a:r>
            <a:endParaRPr b="1" sz="1200">
              <a:solidFill>
                <a:srgbClr val="FD4F57"/>
              </a:solidFill>
              <a:latin typeface="Lato"/>
              <a:ea typeface="Lato"/>
              <a:cs typeface="Lato"/>
              <a:sym typeface="Lato"/>
            </a:endParaRPr>
          </a:p>
        </p:txBody>
      </p:sp>
      <p:cxnSp>
        <p:nvCxnSpPr>
          <p:cNvPr id="186" name="Google Shape;186;p35"/>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87" name="Google Shape;187;p35"/>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Current Milestone Program is only hitting newer clients, many older ChowNow restaurant partners have never received a Milestone.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Milestones don’t adequately highlight all of ChowNow’s marketing store add-ons or highlight case studies, success stories, or statistics. And a majority of the linked content is out of date.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Milestone Emails are pushing restaurant partners to the dashboard, not booking consultations with their RSM/RMM.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Milestone Emails are currently 2+ years old and  don’t line up with ChowNow’s current design and brand voice.</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188" name="Google Shape;188;p35"/>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Google Shape;193;p36"/>
          <p:cNvPicPr preferRelativeResize="0"/>
          <p:nvPr/>
        </p:nvPicPr>
        <p:blipFill rotWithShape="1">
          <a:blip r:embed="rId3">
            <a:alphaModFix/>
          </a:blip>
          <a:srcRect b="1335" l="2428" r="8950" t="14701"/>
          <a:stretch/>
        </p:blipFill>
        <p:spPr>
          <a:xfrm>
            <a:off x="5524475" y="50"/>
            <a:ext cx="3619527" cy="5143502"/>
          </a:xfrm>
          <a:prstGeom prst="rect">
            <a:avLst/>
          </a:prstGeom>
          <a:noFill/>
          <a:ln>
            <a:noFill/>
          </a:ln>
        </p:spPr>
      </p:pic>
      <p:pic>
        <p:nvPicPr>
          <p:cNvPr id="194" name="Google Shape;194;p36"/>
          <p:cNvPicPr preferRelativeResize="0"/>
          <p:nvPr/>
        </p:nvPicPr>
        <p:blipFill>
          <a:blip r:embed="rId4">
            <a:alphaModFix/>
          </a:blip>
          <a:stretch>
            <a:fillRect/>
          </a:stretch>
        </p:blipFill>
        <p:spPr>
          <a:xfrm>
            <a:off x="8749050" y="4714744"/>
            <a:ext cx="166050" cy="186806"/>
          </a:xfrm>
          <a:prstGeom prst="rect">
            <a:avLst/>
          </a:prstGeom>
          <a:noFill/>
          <a:ln>
            <a:noFill/>
          </a:ln>
        </p:spPr>
      </p:pic>
      <p:sp>
        <p:nvSpPr>
          <p:cNvPr id="195" name="Google Shape;195;p36"/>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MILESTONE EMAIL PROGRAM EXAMPLE</a:t>
            </a:r>
            <a:endParaRPr b="1" sz="1200">
              <a:solidFill>
                <a:srgbClr val="FD4F57"/>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200">
              <a:solidFill>
                <a:srgbClr val="FD4F57"/>
              </a:solidFill>
              <a:latin typeface="Lato"/>
              <a:ea typeface="Lato"/>
              <a:cs typeface="Lato"/>
              <a:sym typeface="Lato"/>
            </a:endParaRPr>
          </a:p>
        </p:txBody>
      </p:sp>
      <p:cxnSp>
        <p:nvCxnSpPr>
          <p:cNvPr id="196" name="Google Shape;196;p36"/>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97" name="Google Shape;197;p36"/>
          <p:cNvSpPr txBox="1"/>
          <p:nvPr>
            <p:ph type="title"/>
          </p:nvPr>
        </p:nvSpPr>
        <p:spPr>
          <a:xfrm>
            <a:off x="394950" y="1071450"/>
            <a:ext cx="4498800" cy="38301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Giving restaurant partners three CTAs </a:t>
            </a:r>
            <a:r>
              <a:rPr lang="en" sz="1800">
                <a:solidFill>
                  <a:srgbClr val="3F474C"/>
                </a:solidFill>
                <a:latin typeface="Lato Light"/>
                <a:ea typeface="Lato Light"/>
                <a:cs typeface="Lato Light"/>
                <a:sym typeface="Lato Light"/>
              </a:rPr>
              <a:t>to choose from.</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Content doesn’t showcase the value of an email marketing program and isn’t linked to anything that highlights the value of this product either.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Off-brand design and copy style. </a:t>
            </a:r>
            <a:endParaRPr sz="1800">
              <a:solidFill>
                <a:srgbClr val="3F474C"/>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1800">
              <a:solidFill>
                <a:srgbClr val="3F474C"/>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1800">
              <a:solidFill>
                <a:srgbClr val="3F474C"/>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1800">
              <a:solidFill>
                <a:srgbClr val="3F474C"/>
              </a:solidFill>
              <a:latin typeface="Lato Light"/>
              <a:ea typeface="Lato Light"/>
              <a:cs typeface="Lato Light"/>
              <a:sym typeface="Lato Light"/>
            </a:endParaRPr>
          </a:p>
        </p:txBody>
      </p:sp>
      <p:pic>
        <p:nvPicPr>
          <p:cNvPr id="198" name="Google Shape;198;p36"/>
          <p:cNvPicPr preferRelativeResize="0"/>
          <p:nvPr/>
        </p:nvPicPr>
        <p:blipFill>
          <a:blip r:embed="rId5">
            <a:alphaModFix/>
          </a:blip>
          <a:stretch>
            <a:fillRect/>
          </a:stretch>
        </p:blipFill>
        <p:spPr>
          <a:xfrm>
            <a:off x="5286969" y="50"/>
            <a:ext cx="4292312" cy="5143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7"/>
          <p:cNvPicPr preferRelativeResize="0"/>
          <p:nvPr/>
        </p:nvPicPr>
        <p:blipFill>
          <a:blip r:embed="rId3">
            <a:alphaModFix/>
          </a:blip>
          <a:stretch>
            <a:fillRect/>
          </a:stretch>
        </p:blipFill>
        <p:spPr>
          <a:xfrm>
            <a:off x="0" y="0"/>
            <a:ext cx="9144000" cy="5143503"/>
          </a:xfrm>
          <a:prstGeom prst="rect">
            <a:avLst/>
          </a:prstGeom>
          <a:noFill/>
          <a:ln>
            <a:noFill/>
          </a:ln>
        </p:spPr>
      </p:pic>
      <p:sp>
        <p:nvSpPr>
          <p:cNvPr id="204" name="Google Shape;204;p37"/>
          <p:cNvSpPr txBox="1"/>
          <p:nvPr>
            <p:ph type="title"/>
          </p:nvPr>
        </p:nvSpPr>
        <p:spPr>
          <a:xfrm>
            <a:off x="394950" y="1915325"/>
            <a:ext cx="8354100" cy="73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Lato Light"/>
                <a:ea typeface="Lato Light"/>
                <a:cs typeface="Lato Light"/>
                <a:sym typeface="Lato Light"/>
              </a:rPr>
              <a:t>Nurture Email Program</a:t>
            </a:r>
            <a:endParaRPr sz="3200">
              <a:solidFill>
                <a:srgbClr val="FFFFFF"/>
              </a:solidFill>
              <a:latin typeface="Lato Light"/>
              <a:ea typeface="Lato Light"/>
              <a:cs typeface="Lato Light"/>
              <a:sym typeface="Lato Light"/>
            </a:endParaRPr>
          </a:p>
        </p:txBody>
      </p:sp>
      <p:sp>
        <p:nvSpPr>
          <p:cNvPr id="205" name="Google Shape;205;p37"/>
          <p:cNvSpPr txBox="1"/>
          <p:nvPr>
            <p:ph idx="1" type="body"/>
          </p:nvPr>
        </p:nvSpPr>
        <p:spPr>
          <a:xfrm>
            <a:off x="537375" y="4649700"/>
            <a:ext cx="2432100" cy="28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700">
                <a:solidFill>
                  <a:srgbClr val="FFFFFF"/>
                </a:solidFill>
                <a:latin typeface="Lato"/>
                <a:ea typeface="Lato"/>
                <a:cs typeface="Lato"/>
                <a:sym typeface="Lato"/>
              </a:rPr>
              <a:t>CHARLES OLALIA //</a:t>
            </a:r>
            <a:r>
              <a:rPr lang="en" sz="700">
                <a:solidFill>
                  <a:srgbClr val="FFFFFF"/>
                </a:solidFill>
                <a:latin typeface="Lato"/>
                <a:ea typeface="Lato"/>
                <a:cs typeface="Lato"/>
                <a:sym typeface="Lato"/>
              </a:rPr>
              <a:t> Chef &amp; Owner, Rice Bar</a:t>
            </a:r>
            <a:endParaRPr sz="700">
              <a:solidFill>
                <a:srgbClr val="FFFFFF"/>
              </a:solidFill>
              <a:latin typeface="Lato"/>
              <a:ea typeface="Lato"/>
              <a:cs typeface="Lato"/>
              <a:sym typeface="Lato"/>
            </a:endParaRPr>
          </a:p>
        </p:txBody>
      </p:sp>
      <p:pic>
        <p:nvPicPr>
          <p:cNvPr id="206" name="Google Shape;206;p37"/>
          <p:cNvPicPr preferRelativeResize="0"/>
          <p:nvPr/>
        </p:nvPicPr>
        <p:blipFill>
          <a:blip r:embed="rId4">
            <a:alphaModFix/>
          </a:blip>
          <a:stretch>
            <a:fillRect/>
          </a:stretch>
        </p:blipFill>
        <p:spPr>
          <a:xfrm>
            <a:off x="469699" y="4721825"/>
            <a:ext cx="109300" cy="123550"/>
          </a:xfrm>
          <a:prstGeom prst="rect">
            <a:avLst/>
          </a:prstGeom>
          <a:noFill/>
          <a:ln>
            <a:noFill/>
          </a:ln>
        </p:spPr>
      </p:pic>
      <p:cxnSp>
        <p:nvCxnSpPr>
          <p:cNvPr id="207" name="Google Shape;207;p37"/>
          <p:cNvCxnSpPr/>
          <p:nvPr/>
        </p:nvCxnSpPr>
        <p:spPr>
          <a:xfrm>
            <a:off x="488300" y="2874025"/>
            <a:ext cx="925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8"/>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EMAIL NURTURE PROGRAM GAPS AND OPPORTUNITIES</a:t>
            </a:r>
            <a:endParaRPr b="1" sz="1200">
              <a:solidFill>
                <a:srgbClr val="FD4F57"/>
              </a:solidFill>
              <a:latin typeface="Lato"/>
              <a:ea typeface="Lato"/>
              <a:cs typeface="Lato"/>
              <a:sym typeface="Lato"/>
            </a:endParaRPr>
          </a:p>
        </p:txBody>
      </p:sp>
      <p:cxnSp>
        <p:nvCxnSpPr>
          <p:cNvPr id="213" name="Google Shape;213;p38"/>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14" name="Google Shape;214;p38"/>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Content is written and geared towards helping  ramp up clients on our platform but lacks an ongoing, long-term nurture strategy.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Nurture emails </a:t>
            </a:r>
            <a:r>
              <a:rPr lang="en" sz="1600">
                <a:solidFill>
                  <a:srgbClr val="0B2135"/>
                </a:solidFill>
                <a:latin typeface="Lato Light"/>
                <a:ea typeface="Lato Light"/>
                <a:cs typeface="Lato Light"/>
                <a:sym typeface="Lato Light"/>
              </a:rPr>
              <a:t>don’t adequately highlight all of ChowNow’s marketing store add-ons or highlight case studies, success stories, or statistics.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A majority of the linked </a:t>
            </a:r>
            <a:r>
              <a:rPr lang="en" sz="1600">
                <a:solidFill>
                  <a:srgbClr val="0B2135"/>
                </a:solidFill>
                <a:latin typeface="Lato Light"/>
                <a:ea typeface="Lato Light"/>
                <a:cs typeface="Lato Light"/>
                <a:sym typeface="Lato Light"/>
              </a:rPr>
              <a:t>content</a:t>
            </a:r>
            <a:r>
              <a:rPr lang="en" sz="1600">
                <a:solidFill>
                  <a:srgbClr val="0B2135"/>
                </a:solidFill>
                <a:latin typeface="Lato Light"/>
                <a:ea typeface="Lato Light"/>
                <a:cs typeface="Lato Light"/>
                <a:sym typeface="Lato Light"/>
              </a:rPr>
              <a:t> is out of date and off </a:t>
            </a:r>
            <a:r>
              <a:rPr lang="en" sz="1600">
                <a:solidFill>
                  <a:srgbClr val="0B2135"/>
                </a:solidFill>
                <a:latin typeface="Lato Light"/>
                <a:ea typeface="Lato Light"/>
                <a:cs typeface="Lato Light"/>
                <a:sym typeface="Lato Light"/>
              </a:rPr>
              <a:t>brand and doesn’t showcase or highlight ChowNow’s long-term value</a:t>
            </a:r>
            <a:r>
              <a:rPr lang="en" sz="1600">
                <a:solidFill>
                  <a:srgbClr val="0B2135"/>
                </a:solidFill>
                <a:latin typeface="Lato Light"/>
                <a:ea typeface="Lato Light"/>
                <a:cs typeface="Lato Light"/>
                <a:sym typeface="Lato Light"/>
              </a:rPr>
              <a:t>.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a:buChar char="●"/>
            </a:pPr>
            <a:r>
              <a:rPr b="1" lang="en" sz="1600">
                <a:solidFill>
                  <a:srgbClr val="0B2135"/>
                </a:solidFill>
                <a:latin typeface="Lato"/>
                <a:ea typeface="Lato"/>
                <a:cs typeface="Lato"/>
                <a:sym typeface="Lato"/>
              </a:rPr>
              <a:t>75% of AC’s don’t believe our content adequately covers all of our on client’s onboarding needs. </a:t>
            </a:r>
            <a:endParaRPr b="1" sz="1600">
              <a:solidFill>
                <a:srgbClr val="0B2135"/>
              </a:solidFill>
              <a:latin typeface="Lato"/>
              <a:ea typeface="Lato"/>
              <a:cs typeface="Lato"/>
              <a:sym typeface="Lato"/>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215" name="Google Shape;215;p38"/>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9"/>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221" name="Google Shape;221;p39"/>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NURTURE </a:t>
            </a:r>
            <a:r>
              <a:rPr b="1" lang="en" sz="1200">
                <a:solidFill>
                  <a:srgbClr val="FD4F57"/>
                </a:solidFill>
                <a:latin typeface="Lato"/>
                <a:ea typeface="Lato"/>
                <a:cs typeface="Lato"/>
                <a:sym typeface="Lato"/>
              </a:rPr>
              <a:t> EMAIL PROGRAM EXAMPLE</a:t>
            </a:r>
            <a:endParaRPr b="1" sz="1200">
              <a:solidFill>
                <a:srgbClr val="FD4F57"/>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200">
              <a:solidFill>
                <a:srgbClr val="FD4F57"/>
              </a:solidFill>
              <a:latin typeface="Lato"/>
              <a:ea typeface="Lato"/>
              <a:cs typeface="Lato"/>
              <a:sym typeface="Lato"/>
            </a:endParaRPr>
          </a:p>
        </p:txBody>
      </p:sp>
      <p:cxnSp>
        <p:nvCxnSpPr>
          <p:cNvPr id="222" name="Google Shape;222;p39"/>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23" name="Google Shape;223;p39"/>
          <p:cNvSpPr txBox="1"/>
          <p:nvPr>
            <p:ph type="title"/>
          </p:nvPr>
        </p:nvSpPr>
        <p:spPr>
          <a:xfrm>
            <a:off x="232875" y="1122375"/>
            <a:ext cx="3981300" cy="40644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Only l</a:t>
            </a:r>
            <a:r>
              <a:rPr lang="en" sz="1800">
                <a:solidFill>
                  <a:srgbClr val="000000"/>
                </a:solidFill>
                <a:latin typeface="Lato Light"/>
                <a:ea typeface="Lato Light"/>
                <a:cs typeface="Lato Light"/>
                <a:sym typeface="Lato Light"/>
              </a:rPr>
              <a:t>ink</a:t>
            </a:r>
            <a:r>
              <a:rPr lang="en" sz="1800">
                <a:solidFill>
                  <a:srgbClr val="3F474C"/>
                </a:solidFill>
                <a:latin typeface="Lato Light"/>
                <a:ea typeface="Lato Light"/>
                <a:cs typeface="Lato Light"/>
                <a:sym typeface="Lato Light"/>
              </a:rPr>
              <a:t> is to out-of-date and off brand content.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Missing stats or data to validate our claims and showcase the value of our ChowNow product .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Program only lasts for restaurant partner’s first 90 days.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Off-brand design and copy style. </a:t>
            </a:r>
            <a:endParaRPr sz="1800">
              <a:solidFill>
                <a:srgbClr val="3F474C"/>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1800">
              <a:solidFill>
                <a:srgbClr val="3F474C"/>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1800">
              <a:solidFill>
                <a:srgbClr val="3F474C"/>
              </a:solidFill>
              <a:latin typeface="Lato Light"/>
              <a:ea typeface="Lato Light"/>
              <a:cs typeface="Lato Light"/>
              <a:sym typeface="Lato Light"/>
            </a:endParaRPr>
          </a:p>
        </p:txBody>
      </p:sp>
      <p:pic>
        <p:nvPicPr>
          <p:cNvPr id="224" name="Google Shape;224;p39"/>
          <p:cNvPicPr preferRelativeResize="0"/>
          <p:nvPr/>
        </p:nvPicPr>
        <p:blipFill>
          <a:blip r:embed="rId4">
            <a:alphaModFix/>
          </a:blip>
          <a:stretch>
            <a:fillRect/>
          </a:stretch>
        </p:blipFill>
        <p:spPr>
          <a:xfrm>
            <a:off x="4342357" y="0"/>
            <a:ext cx="4801634" cy="514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id="229" name="Google Shape;229;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0" name="Google Shape;230;p40"/>
          <p:cNvSpPr txBox="1"/>
          <p:nvPr>
            <p:ph type="title"/>
          </p:nvPr>
        </p:nvSpPr>
        <p:spPr>
          <a:xfrm>
            <a:off x="394950" y="1915325"/>
            <a:ext cx="8354100" cy="73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Lato Light"/>
                <a:ea typeface="Lato Light"/>
                <a:cs typeface="Lato Light"/>
                <a:sym typeface="Lato Light"/>
              </a:rPr>
              <a:t>Collateral</a:t>
            </a:r>
            <a:endParaRPr sz="3200">
              <a:solidFill>
                <a:srgbClr val="FFFFFF"/>
              </a:solidFill>
              <a:latin typeface="Lato Light"/>
              <a:ea typeface="Lato Light"/>
              <a:cs typeface="Lato Light"/>
              <a:sym typeface="Lato Light"/>
            </a:endParaRPr>
          </a:p>
        </p:txBody>
      </p:sp>
      <p:sp>
        <p:nvSpPr>
          <p:cNvPr id="231" name="Google Shape;231;p40"/>
          <p:cNvSpPr txBox="1"/>
          <p:nvPr>
            <p:ph idx="1" type="body"/>
          </p:nvPr>
        </p:nvSpPr>
        <p:spPr>
          <a:xfrm>
            <a:off x="537375" y="4649700"/>
            <a:ext cx="2432100" cy="2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700">
                <a:solidFill>
                  <a:schemeClr val="lt1"/>
                </a:solidFill>
                <a:latin typeface="Lato"/>
                <a:ea typeface="Lato"/>
                <a:cs typeface="Lato"/>
                <a:sym typeface="Lato"/>
              </a:rPr>
              <a:t>SWEET BUTTER KITCHEN //</a:t>
            </a:r>
            <a:r>
              <a:rPr lang="en" sz="700">
                <a:solidFill>
                  <a:schemeClr val="lt1"/>
                </a:solidFill>
                <a:latin typeface="Lato"/>
                <a:ea typeface="Lato"/>
                <a:cs typeface="Lato"/>
                <a:sym typeface="Lato"/>
              </a:rPr>
              <a:t> Sherman Oaks, CA</a:t>
            </a:r>
            <a:endParaRPr sz="700">
              <a:solidFill>
                <a:schemeClr val="lt1"/>
              </a:solidFill>
              <a:latin typeface="Lato"/>
              <a:ea typeface="Lato"/>
              <a:cs typeface="Lato"/>
              <a:sym typeface="Lato"/>
            </a:endParaRPr>
          </a:p>
          <a:p>
            <a:pPr indent="0" lvl="0" marL="0" rtl="0" algn="l">
              <a:spcBef>
                <a:spcPts val="1600"/>
              </a:spcBef>
              <a:spcAft>
                <a:spcPts val="1600"/>
              </a:spcAft>
              <a:buNone/>
            </a:pPr>
            <a:r>
              <a:t/>
            </a:r>
            <a:endParaRPr b="1" sz="700">
              <a:solidFill>
                <a:srgbClr val="FFFFFF"/>
              </a:solidFill>
              <a:latin typeface="Lato"/>
              <a:ea typeface="Lato"/>
              <a:cs typeface="Lato"/>
              <a:sym typeface="Lato"/>
            </a:endParaRPr>
          </a:p>
        </p:txBody>
      </p:sp>
      <p:pic>
        <p:nvPicPr>
          <p:cNvPr id="232" name="Google Shape;232;p40"/>
          <p:cNvPicPr preferRelativeResize="0"/>
          <p:nvPr/>
        </p:nvPicPr>
        <p:blipFill>
          <a:blip r:embed="rId4">
            <a:alphaModFix/>
          </a:blip>
          <a:stretch>
            <a:fillRect/>
          </a:stretch>
        </p:blipFill>
        <p:spPr>
          <a:xfrm>
            <a:off x="469699" y="4721825"/>
            <a:ext cx="109300" cy="123550"/>
          </a:xfrm>
          <a:prstGeom prst="rect">
            <a:avLst/>
          </a:prstGeom>
          <a:noFill/>
          <a:ln>
            <a:noFill/>
          </a:ln>
        </p:spPr>
      </p:pic>
      <p:cxnSp>
        <p:nvCxnSpPr>
          <p:cNvPr id="233" name="Google Shape;233;p40"/>
          <p:cNvCxnSpPr/>
          <p:nvPr/>
        </p:nvCxnSpPr>
        <p:spPr>
          <a:xfrm>
            <a:off x="488300" y="2874025"/>
            <a:ext cx="925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1"/>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MARKETING COLLATERAL GAPS AND OPPORTUNITIES </a:t>
            </a:r>
            <a:endParaRPr b="1" sz="1200">
              <a:solidFill>
                <a:srgbClr val="FD4F57"/>
              </a:solidFill>
              <a:latin typeface="Lato"/>
              <a:ea typeface="Lato"/>
              <a:cs typeface="Lato"/>
              <a:sym typeface="Lato"/>
            </a:endParaRPr>
          </a:p>
        </p:txBody>
      </p:sp>
      <p:cxnSp>
        <p:nvCxnSpPr>
          <p:cNvPr id="239" name="Google Shape;239;p41"/>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40" name="Google Shape;240;p41"/>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Content is created and designed to gather new sales leads not nurture live clients.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Some content is missing CTAs or a push to schedule a consultation with a RSM/RMM or CS agent.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Not everything we are selling in our marketing store has one-sheet and/or blog post to support it or help upsell.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Some collateral that is linked in our live email campaigns has not been updated to the new brand and style guidelines.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241" name="Google Shape;241;p41"/>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42"/>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247" name="Google Shape;247;p42"/>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COLLATERAL </a:t>
            </a:r>
            <a:r>
              <a:rPr b="1" lang="en" sz="1200">
                <a:solidFill>
                  <a:srgbClr val="FD4F57"/>
                </a:solidFill>
                <a:latin typeface="Lato"/>
                <a:ea typeface="Lato"/>
                <a:cs typeface="Lato"/>
                <a:sym typeface="Lato"/>
              </a:rPr>
              <a:t> - OLD BRANDING EXAMPLE</a:t>
            </a:r>
            <a:endParaRPr b="1" sz="1200">
              <a:solidFill>
                <a:srgbClr val="FD4F57"/>
              </a:solidFill>
              <a:latin typeface="Lato"/>
              <a:ea typeface="Lato"/>
              <a:cs typeface="Lato"/>
              <a:sym typeface="Lato"/>
            </a:endParaRPr>
          </a:p>
        </p:txBody>
      </p:sp>
      <p:cxnSp>
        <p:nvCxnSpPr>
          <p:cNvPr id="248" name="Google Shape;248;p42"/>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pic>
        <p:nvPicPr>
          <p:cNvPr id="249" name="Google Shape;249;p42"/>
          <p:cNvPicPr preferRelativeResize="0"/>
          <p:nvPr/>
        </p:nvPicPr>
        <p:blipFill>
          <a:blip r:embed="rId4">
            <a:alphaModFix/>
          </a:blip>
          <a:stretch>
            <a:fillRect/>
          </a:stretch>
        </p:blipFill>
        <p:spPr>
          <a:xfrm>
            <a:off x="4983151" y="135012"/>
            <a:ext cx="3765888" cy="4873465"/>
          </a:xfrm>
          <a:prstGeom prst="rect">
            <a:avLst/>
          </a:prstGeom>
          <a:noFill/>
          <a:ln>
            <a:noFill/>
          </a:ln>
        </p:spPr>
      </p:pic>
      <p:sp>
        <p:nvSpPr>
          <p:cNvPr id="250" name="Google Shape;250;p42"/>
          <p:cNvSpPr txBox="1"/>
          <p:nvPr/>
        </p:nvSpPr>
        <p:spPr>
          <a:xfrm>
            <a:off x="271950" y="1042450"/>
            <a:ext cx="4079100" cy="3784500"/>
          </a:xfrm>
          <a:prstGeom prst="rect">
            <a:avLst/>
          </a:prstGeom>
          <a:noFill/>
          <a:ln>
            <a:noFill/>
          </a:ln>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600">
                <a:solidFill>
                  <a:srgbClr val="0B2135"/>
                </a:solidFill>
                <a:latin typeface="Lato Light"/>
                <a:ea typeface="Lato Light"/>
                <a:cs typeface="Lato Light"/>
                <a:sym typeface="Lato Light"/>
              </a:rPr>
              <a:t> </a:t>
            </a:r>
            <a:r>
              <a:rPr lang="en" sz="1800">
                <a:solidFill>
                  <a:srgbClr val="3F474C"/>
                </a:solidFill>
                <a:latin typeface="Lato Light"/>
                <a:ea typeface="Lato Light"/>
                <a:cs typeface="Lato Light"/>
                <a:sym typeface="Lato Light"/>
              </a:rPr>
              <a:t>Off-brand design and copy style.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Copy isn’t optimized and the design and instructions are fighting for attention.</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Missed opportunity to add CTA to contact RSM/RMM or CS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Missed opportunity to link to blog post on restaurant promotions best practices. </a:t>
            </a:r>
            <a:endParaRPr sz="1800">
              <a:solidFill>
                <a:srgbClr val="3F474C"/>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Google Shape;255;p43"/>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256" name="Google Shape;256;p43"/>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COLLATERAL  - </a:t>
            </a:r>
            <a:r>
              <a:rPr b="1" lang="en" sz="1200">
                <a:solidFill>
                  <a:srgbClr val="FD4F57"/>
                </a:solidFill>
                <a:latin typeface="Lato"/>
                <a:ea typeface="Lato"/>
                <a:cs typeface="Lato"/>
                <a:sym typeface="Lato"/>
              </a:rPr>
              <a:t>MADE FOR SALES EXAMPLE</a:t>
            </a:r>
            <a:endParaRPr b="1" sz="1200">
              <a:solidFill>
                <a:srgbClr val="FD4F57"/>
              </a:solidFill>
              <a:latin typeface="Lato"/>
              <a:ea typeface="Lato"/>
              <a:cs typeface="Lato"/>
              <a:sym typeface="Lato"/>
            </a:endParaRPr>
          </a:p>
        </p:txBody>
      </p:sp>
      <p:cxnSp>
        <p:nvCxnSpPr>
          <p:cNvPr id="257" name="Google Shape;257;p43"/>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58" name="Google Shape;258;p43"/>
          <p:cNvSpPr txBox="1"/>
          <p:nvPr/>
        </p:nvSpPr>
        <p:spPr>
          <a:xfrm>
            <a:off x="271950" y="1042450"/>
            <a:ext cx="4079100" cy="3784500"/>
          </a:xfrm>
          <a:prstGeom prst="rect">
            <a:avLst/>
          </a:prstGeom>
          <a:noFill/>
          <a:ln>
            <a:noFill/>
          </a:ln>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800">
                <a:solidFill>
                  <a:srgbClr val="0B2135"/>
                </a:solidFill>
                <a:latin typeface="Lato Light"/>
                <a:ea typeface="Lato Light"/>
                <a:cs typeface="Lato Light"/>
                <a:sym typeface="Lato Light"/>
              </a:rPr>
              <a:t>Opportunity</a:t>
            </a:r>
            <a:r>
              <a:rPr lang="en" sz="1800">
                <a:solidFill>
                  <a:srgbClr val="0B2135"/>
                </a:solidFill>
                <a:latin typeface="Lato Light"/>
                <a:ea typeface="Lato Light"/>
                <a:cs typeface="Lato Light"/>
                <a:sym typeface="Lato Light"/>
              </a:rPr>
              <a:t> to  </a:t>
            </a:r>
            <a:r>
              <a:rPr lang="en" sz="1800">
                <a:solidFill>
                  <a:srgbClr val="0B2135"/>
                </a:solidFill>
                <a:latin typeface="Lato Light"/>
                <a:ea typeface="Lato Light"/>
                <a:cs typeface="Lato Light"/>
                <a:sym typeface="Lato Light"/>
              </a:rPr>
              <a:t>personalize</a:t>
            </a:r>
            <a:r>
              <a:rPr lang="en" sz="1800">
                <a:solidFill>
                  <a:srgbClr val="0B2135"/>
                </a:solidFill>
                <a:latin typeface="Lato Light"/>
                <a:ea typeface="Lato Light"/>
                <a:cs typeface="Lato Light"/>
                <a:sym typeface="Lato Light"/>
              </a:rPr>
              <a:t> our content for specific audiences.</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Minor copy tweaks + CTA update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Opportunity to link more updated, relevant content in Yesware templates and other email programs.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Continuing to educate on the value of ChowNow. </a:t>
            </a:r>
            <a:endParaRPr sz="1800">
              <a:solidFill>
                <a:srgbClr val="3F474C"/>
              </a:solidFill>
              <a:latin typeface="Lato Light"/>
              <a:ea typeface="Lato Light"/>
              <a:cs typeface="Lato Light"/>
              <a:sym typeface="Lato Light"/>
            </a:endParaRPr>
          </a:p>
        </p:txBody>
      </p:sp>
      <p:pic>
        <p:nvPicPr>
          <p:cNvPr id="259" name="Google Shape;259;p43"/>
          <p:cNvPicPr preferRelativeResize="0"/>
          <p:nvPr/>
        </p:nvPicPr>
        <p:blipFill>
          <a:blip r:embed="rId4">
            <a:alphaModFix/>
          </a:blip>
          <a:stretch>
            <a:fillRect/>
          </a:stretch>
        </p:blipFill>
        <p:spPr>
          <a:xfrm>
            <a:off x="5010050" y="62850"/>
            <a:ext cx="3738995" cy="4838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6"/>
          <p:cNvSpPr txBox="1"/>
          <p:nvPr>
            <p:ph type="title"/>
          </p:nvPr>
        </p:nvSpPr>
        <p:spPr>
          <a:xfrm>
            <a:off x="394950" y="384575"/>
            <a:ext cx="35304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D4F57"/>
                </a:solidFill>
                <a:latin typeface="Lato"/>
                <a:ea typeface="Lato"/>
                <a:cs typeface="Lato"/>
                <a:sym typeface="Lato"/>
              </a:rPr>
              <a:t>CONTENT AUDIT GOALS</a:t>
            </a:r>
            <a:endParaRPr b="1" sz="1200">
              <a:solidFill>
                <a:srgbClr val="FD4F57"/>
              </a:solidFill>
              <a:latin typeface="Lato"/>
              <a:ea typeface="Lato"/>
              <a:cs typeface="Lato"/>
              <a:sym typeface="Lato"/>
            </a:endParaRPr>
          </a:p>
        </p:txBody>
      </p:sp>
      <p:cxnSp>
        <p:nvCxnSpPr>
          <p:cNvPr id="108" name="Google Shape;108;p26"/>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09" name="Google Shape;109;p26"/>
          <p:cNvSpPr txBox="1"/>
          <p:nvPr>
            <p:ph type="title"/>
          </p:nvPr>
        </p:nvSpPr>
        <p:spPr>
          <a:xfrm>
            <a:off x="488300" y="1315075"/>
            <a:ext cx="7713900" cy="2873700"/>
          </a:xfrm>
          <a:prstGeom prst="rect">
            <a:avLst/>
          </a:prstGeom>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Identify and execute ways to reduce churn and increase ARPU through content marketing (emails, blogs, ebooks, social, web, etc.)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Identify and locate communication gaps  in our marketing content for the various stages of sales and client cycle.</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Discover and implement processes and/or content that could be automated to increase rep efficiencies.</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Gain an in-depth understanding of ChowNow’s current &amp; past B2B content landscape.</a:t>
            </a:r>
            <a:endParaRPr sz="1800">
              <a:solidFill>
                <a:srgbClr val="3F474C"/>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0" st="0"/>
                                            </p:txEl>
                                          </p:spTgt>
                                        </p:tgtEl>
                                        <p:attrNameLst>
                                          <p:attrName>style.visibility</p:attrName>
                                        </p:attrNameLst>
                                      </p:cBhvr>
                                      <p:to>
                                        <p:strVal val="visible"/>
                                      </p:to>
                                    </p:set>
                                    <p:animEffect filter="fade" transition="in">
                                      <p:cBhvr>
                                        <p:cTn dur="100"/>
                                        <p:tgtEl>
                                          <p:spTgt spid="1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1" st="1"/>
                                            </p:txEl>
                                          </p:spTgt>
                                        </p:tgtEl>
                                        <p:attrNameLst>
                                          <p:attrName>style.visibility</p:attrName>
                                        </p:attrNameLst>
                                      </p:cBhvr>
                                      <p:to>
                                        <p:strVal val="visible"/>
                                      </p:to>
                                    </p:set>
                                    <p:animEffect filter="fade" transition="in">
                                      <p:cBhvr>
                                        <p:cTn dur="100"/>
                                        <p:tgtEl>
                                          <p:spTgt spid="1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2" st="2"/>
                                            </p:txEl>
                                          </p:spTgt>
                                        </p:tgtEl>
                                        <p:attrNameLst>
                                          <p:attrName>style.visibility</p:attrName>
                                        </p:attrNameLst>
                                      </p:cBhvr>
                                      <p:to>
                                        <p:strVal val="visible"/>
                                      </p:to>
                                    </p:set>
                                    <p:animEffect filter="fade" transition="in">
                                      <p:cBhvr>
                                        <p:cTn dur="100"/>
                                        <p:tgtEl>
                                          <p:spTgt spid="1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xEl>
                                              <p:pRg end="3" st="3"/>
                                            </p:txEl>
                                          </p:spTgt>
                                        </p:tgtEl>
                                        <p:attrNameLst>
                                          <p:attrName>style.visibility</p:attrName>
                                        </p:attrNameLst>
                                      </p:cBhvr>
                                      <p:to>
                                        <p:strVal val="visible"/>
                                      </p:to>
                                    </p:set>
                                    <p:animEffect filter="fade" transition="in">
                                      <p:cBhvr>
                                        <p:cTn dur="100"/>
                                        <p:tgtEl>
                                          <p:spTgt spid="10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44"/>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265" name="Google Shape;265;p44"/>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COLLATERAL  - </a:t>
            </a:r>
            <a:r>
              <a:rPr b="1" lang="en" sz="1200">
                <a:solidFill>
                  <a:srgbClr val="FD4F57"/>
                </a:solidFill>
                <a:latin typeface="Lato"/>
                <a:ea typeface="Lato"/>
                <a:cs typeface="Lato"/>
                <a:sym typeface="Lato"/>
              </a:rPr>
              <a:t>MISSING CTA EXAMPLE</a:t>
            </a:r>
            <a:endParaRPr b="1" sz="1200">
              <a:solidFill>
                <a:srgbClr val="FD4F57"/>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200">
              <a:solidFill>
                <a:srgbClr val="FD4F57"/>
              </a:solidFill>
              <a:latin typeface="Lato"/>
              <a:ea typeface="Lato"/>
              <a:cs typeface="Lato"/>
              <a:sym typeface="Lato"/>
            </a:endParaRPr>
          </a:p>
        </p:txBody>
      </p:sp>
      <p:cxnSp>
        <p:nvCxnSpPr>
          <p:cNvPr id="266" name="Google Shape;266;p44"/>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67" name="Google Shape;267;p44"/>
          <p:cNvSpPr txBox="1"/>
          <p:nvPr/>
        </p:nvSpPr>
        <p:spPr>
          <a:xfrm>
            <a:off x="271950" y="1042450"/>
            <a:ext cx="4079100" cy="3784500"/>
          </a:xfrm>
          <a:prstGeom prst="rect">
            <a:avLst/>
          </a:prstGeom>
          <a:noFill/>
          <a:ln>
            <a:noFill/>
          </a:ln>
        </p:spPr>
        <p:txBody>
          <a:bodyPr anchorCtr="0" anchor="t" bIns="91425" lIns="91425" spcFirstLastPara="1" rIns="91425" wrap="square" tIns="91425">
            <a:noAutofit/>
          </a:bodyPr>
          <a:lstStyle/>
          <a:p>
            <a:pPr indent="-342900" lvl="0" marL="457200" rtl="0" algn="l">
              <a:lnSpc>
                <a:spcPct val="120000"/>
              </a:lnSpc>
              <a:spcBef>
                <a:spcPts val="0"/>
              </a:spcBef>
              <a:spcAft>
                <a:spcPts val="0"/>
              </a:spcAft>
              <a:buClr>
                <a:srgbClr val="3F474C"/>
              </a:buClr>
              <a:buSzPts val="1800"/>
              <a:buFont typeface="Lato Light"/>
              <a:buChar char="●"/>
            </a:pPr>
            <a:r>
              <a:rPr lang="en" sz="1800">
                <a:solidFill>
                  <a:srgbClr val="0B2135"/>
                </a:solidFill>
                <a:latin typeface="Lato Light"/>
                <a:ea typeface="Lato Light"/>
                <a:cs typeface="Lato Light"/>
                <a:sym typeface="Lato Light"/>
              </a:rPr>
              <a:t>Opportunity to  upsell current clients.</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Simple CTA change.</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Opportunity to recycle this copy in upsell emails + other marketing campaigns. </a:t>
            </a:r>
            <a:endParaRPr sz="1800">
              <a:solidFill>
                <a:srgbClr val="3F474C"/>
              </a:solidFill>
              <a:latin typeface="Lato Light"/>
              <a:ea typeface="Lato Light"/>
              <a:cs typeface="Lato Light"/>
              <a:sym typeface="Lato Light"/>
            </a:endParaRPr>
          </a:p>
          <a:p>
            <a:pPr indent="-342900" lvl="0" marL="457200" rtl="0" algn="l">
              <a:lnSpc>
                <a:spcPct val="120000"/>
              </a:lnSpc>
              <a:spcBef>
                <a:spcPts val="0"/>
              </a:spcBef>
              <a:spcAft>
                <a:spcPts val="0"/>
              </a:spcAft>
              <a:buClr>
                <a:srgbClr val="3F474C"/>
              </a:buClr>
              <a:buSzPts val="1800"/>
              <a:buFont typeface="Lato Light"/>
              <a:buChar char="●"/>
            </a:pPr>
            <a:r>
              <a:rPr lang="en" sz="1800">
                <a:solidFill>
                  <a:srgbClr val="3F474C"/>
                </a:solidFill>
                <a:latin typeface="Lato Light"/>
                <a:ea typeface="Lato Light"/>
                <a:cs typeface="Lato Light"/>
                <a:sym typeface="Lato Light"/>
              </a:rPr>
              <a:t>Continuing to educate on ChowNow’s marketing offerings + services. </a:t>
            </a:r>
            <a:endParaRPr sz="1800">
              <a:solidFill>
                <a:srgbClr val="3F474C"/>
              </a:solidFill>
              <a:latin typeface="Lato Light"/>
              <a:ea typeface="Lato Light"/>
              <a:cs typeface="Lato Light"/>
              <a:sym typeface="Lato Light"/>
            </a:endParaRPr>
          </a:p>
        </p:txBody>
      </p:sp>
      <p:pic>
        <p:nvPicPr>
          <p:cNvPr id="268" name="Google Shape;268;p44"/>
          <p:cNvPicPr preferRelativeResize="0"/>
          <p:nvPr/>
        </p:nvPicPr>
        <p:blipFill>
          <a:blip r:embed="rId4">
            <a:alphaModFix/>
          </a:blip>
          <a:stretch>
            <a:fillRect/>
          </a:stretch>
        </p:blipFill>
        <p:spPr>
          <a:xfrm>
            <a:off x="4939050" y="152400"/>
            <a:ext cx="3738995" cy="4838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4" name="Google Shape;274;p45"/>
          <p:cNvSpPr txBox="1"/>
          <p:nvPr>
            <p:ph idx="4294967295" type="body"/>
          </p:nvPr>
        </p:nvSpPr>
        <p:spPr>
          <a:xfrm>
            <a:off x="537375" y="4649700"/>
            <a:ext cx="2432100" cy="28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700">
                <a:solidFill>
                  <a:srgbClr val="FFFFFF"/>
                </a:solidFill>
                <a:latin typeface="Lato"/>
                <a:ea typeface="Lato"/>
                <a:cs typeface="Lato"/>
                <a:sym typeface="Lato"/>
              </a:rPr>
              <a:t>RIZE THAI SUSHI //</a:t>
            </a:r>
            <a:r>
              <a:rPr lang="en" sz="700">
                <a:solidFill>
                  <a:srgbClr val="FFFFFF"/>
                </a:solidFill>
                <a:latin typeface="Lato"/>
                <a:ea typeface="Lato"/>
                <a:cs typeface="Lato"/>
                <a:sym typeface="Lato"/>
              </a:rPr>
              <a:t> Santa Monica, CA</a:t>
            </a:r>
            <a:endParaRPr sz="700">
              <a:solidFill>
                <a:srgbClr val="FFFFFF"/>
              </a:solidFill>
              <a:latin typeface="Lato"/>
              <a:ea typeface="Lato"/>
              <a:cs typeface="Lato"/>
              <a:sym typeface="Lato"/>
            </a:endParaRPr>
          </a:p>
        </p:txBody>
      </p:sp>
      <p:pic>
        <p:nvPicPr>
          <p:cNvPr id="275" name="Google Shape;275;p45"/>
          <p:cNvPicPr preferRelativeResize="0"/>
          <p:nvPr/>
        </p:nvPicPr>
        <p:blipFill>
          <a:blip r:embed="rId4">
            <a:alphaModFix/>
          </a:blip>
          <a:stretch>
            <a:fillRect/>
          </a:stretch>
        </p:blipFill>
        <p:spPr>
          <a:xfrm>
            <a:off x="469699" y="4721825"/>
            <a:ext cx="109300" cy="123550"/>
          </a:xfrm>
          <a:prstGeom prst="rect">
            <a:avLst/>
          </a:prstGeom>
          <a:noFill/>
          <a:ln>
            <a:noFill/>
          </a:ln>
        </p:spPr>
      </p:pic>
      <p:sp>
        <p:nvSpPr>
          <p:cNvPr id="276" name="Google Shape;276;p45"/>
          <p:cNvSpPr txBox="1"/>
          <p:nvPr>
            <p:ph idx="4294967295" type="title"/>
          </p:nvPr>
        </p:nvSpPr>
        <p:spPr>
          <a:xfrm>
            <a:off x="394950" y="1915325"/>
            <a:ext cx="8354100" cy="735600"/>
          </a:xfrm>
          <a:prstGeom prst="rect">
            <a:avLst/>
          </a:prstGeom>
          <a:effectLst>
            <a:outerShdw blurRad="11430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Lato Light"/>
                <a:ea typeface="Lato Light"/>
                <a:cs typeface="Lato Light"/>
                <a:sym typeface="Lato Light"/>
              </a:rPr>
              <a:t> ChowNow Blog &amp; Marketing Store</a:t>
            </a:r>
            <a:endParaRPr sz="3200">
              <a:solidFill>
                <a:srgbClr val="FFFFFF"/>
              </a:solidFill>
              <a:latin typeface="Lato Light"/>
              <a:ea typeface="Lato Light"/>
              <a:cs typeface="Lato Light"/>
              <a:sym typeface="Lato Light"/>
            </a:endParaRPr>
          </a:p>
        </p:txBody>
      </p:sp>
      <p:cxnSp>
        <p:nvCxnSpPr>
          <p:cNvPr id="277" name="Google Shape;277;p45"/>
          <p:cNvCxnSpPr/>
          <p:nvPr/>
        </p:nvCxnSpPr>
        <p:spPr>
          <a:xfrm>
            <a:off x="488300" y="2874025"/>
            <a:ext cx="925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6"/>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CHOWNOW BLOG GAPS AND OPPORTUNITIES</a:t>
            </a:r>
            <a:endParaRPr b="1" sz="1200">
              <a:solidFill>
                <a:srgbClr val="FD4F57"/>
              </a:solidFill>
              <a:latin typeface="Lato"/>
              <a:ea typeface="Lato"/>
              <a:cs typeface="Lato"/>
              <a:sym typeface="Lato"/>
            </a:endParaRPr>
          </a:p>
        </p:txBody>
      </p:sp>
      <p:cxnSp>
        <p:nvCxnSpPr>
          <p:cNvPr id="283" name="Google Shape;283;p46"/>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84" name="Google Shape;284;p46"/>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While blog topics are strategically selected to focus on top industry trends and keywords, it currently functions as a sales lead tool only.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Blog is buried in footer and sidebar of website.</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SzPts val="1600"/>
              <a:buFont typeface="Lato Light"/>
              <a:buChar char="●"/>
            </a:pPr>
            <a:r>
              <a:rPr lang="en" sz="1600">
                <a:solidFill>
                  <a:srgbClr val="0B2135"/>
                </a:solidFill>
                <a:latin typeface="Lato Light"/>
                <a:ea typeface="Lato Light"/>
                <a:cs typeface="Lato Light"/>
                <a:sym typeface="Lato Light"/>
              </a:rPr>
              <a:t>Current blogs like “Why Third-Party Marketplaces Want your Restaurant’s Data” can be tweaked to serve our restaurant partners.</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SzPts val="1600"/>
              <a:buFont typeface="Lato Light"/>
              <a:buChar char="●"/>
            </a:pPr>
            <a:r>
              <a:rPr lang="en" sz="1600">
                <a:solidFill>
                  <a:srgbClr val="0B2135"/>
                </a:solidFill>
                <a:latin typeface="Lato Light"/>
                <a:ea typeface="Lato Light"/>
                <a:cs typeface="Lato Light"/>
                <a:sym typeface="Lato Light"/>
              </a:rPr>
              <a:t>Guest blog posts written from the perspective of the restaurant-owner like “Back to School: In the Kitchen with 3 </a:t>
            </a:r>
            <a:r>
              <a:rPr lang="en" sz="1600">
                <a:solidFill>
                  <a:srgbClr val="0B2135"/>
                </a:solidFill>
                <a:latin typeface="Lato Light"/>
                <a:ea typeface="Lato Light"/>
                <a:cs typeface="Lato Light"/>
                <a:sym typeface="Lato Light"/>
              </a:rPr>
              <a:t>Restaurant</a:t>
            </a:r>
            <a:r>
              <a:rPr lang="en" sz="1600">
                <a:solidFill>
                  <a:srgbClr val="0B2135"/>
                </a:solidFill>
                <a:latin typeface="Lato Light"/>
                <a:ea typeface="Lato Light"/>
                <a:cs typeface="Lato Light"/>
                <a:sym typeface="Lato Light"/>
              </a:rPr>
              <a:t> Chefs” can </a:t>
            </a:r>
            <a:r>
              <a:rPr lang="en" sz="1600">
                <a:solidFill>
                  <a:srgbClr val="0B2135"/>
                </a:solidFill>
                <a:latin typeface="Lato Light"/>
                <a:ea typeface="Lato Light"/>
                <a:cs typeface="Lato Light"/>
                <a:sym typeface="Lato Light"/>
              </a:rPr>
              <a:t>position</a:t>
            </a:r>
            <a:r>
              <a:rPr lang="en" sz="1600">
                <a:solidFill>
                  <a:srgbClr val="0B2135"/>
                </a:solidFill>
                <a:latin typeface="Lato Light"/>
                <a:ea typeface="Lato Light"/>
                <a:cs typeface="Lato Light"/>
                <a:sym typeface="Lato Light"/>
              </a:rPr>
              <a:t> ChowNow as a Thought Leader in the industry.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285" name="Google Shape;285;p46"/>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7"/>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CHOWNOW BLOG EXAMPLE</a:t>
            </a:r>
            <a:endParaRPr b="1" sz="1200">
              <a:solidFill>
                <a:srgbClr val="FD4F57"/>
              </a:solidFill>
              <a:latin typeface="Lato"/>
              <a:ea typeface="Lato"/>
              <a:cs typeface="Lato"/>
              <a:sym typeface="Lato"/>
            </a:endParaRPr>
          </a:p>
        </p:txBody>
      </p:sp>
      <p:cxnSp>
        <p:nvCxnSpPr>
          <p:cNvPr id="291" name="Google Shape;291;p47"/>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292" name="Google Shape;292;p47"/>
          <p:cNvSpPr txBox="1"/>
          <p:nvPr>
            <p:ph type="title"/>
          </p:nvPr>
        </p:nvSpPr>
        <p:spPr>
          <a:xfrm>
            <a:off x="394950" y="3169698"/>
            <a:ext cx="8233800" cy="11313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Adding a blog category “Resource Center” is an easy way to filter out content for live clients vs. prospects.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293" name="Google Shape;293;p47"/>
          <p:cNvPicPr preferRelativeResize="0"/>
          <p:nvPr/>
        </p:nvPicPr>
        <p:blipFill>
          <a:blip r:embed="rId3">
            <a:alphaModFix/>
          </a:blip>
          <a:stretch>
            <a:fillRect/>
          </a:stretch>
        </p:blipFill>
        <p:spPr>
          <a:xfrm>
            <a:off x="8749050" y="4716525"/>
            <a:ext cx="166050" cy="185025"/>
          </a:xfrm>
          <a:prstGeom prst="rect">
            <a:avLst/>
          </a:prstGeom>
          <a:noFill/>
          <a:ln>
            <a:noFill/>
          </a:ln>
        </p:spPr>
      </p:pic>
      <p:pic>
        <p:nvPicPr>
          <p:cNvPr id="294" name="Google Shape;294;p47"/>
          <p:cNvPicPr preferRelativeResize="0"/>
          <p:nvPr/>
        </p:nvPicPr>
        <p:blipFill>
          <a:blip r:embed="rId4">
            <a:alphaModFix/>
          </a:blip>
          <a:stretch>
            <a:fillRect/>
          </a:stretch>
        </p:blipFill>
        <p:spPr>
          <a:xfrm>
            <a:off x="900225" y="1196062"/>
            <a:ext cx="6844865" cy="1896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CHOWNOW MARKETING STORE GAPS AND OPPORTUNITIES</a:t>
            </a:r>
            <a:endParaRPr b="1" sz="1200">
              <a:solidFill>
                <a:srgbClr val="FD4F57"/>
              </a:solidFill>
              <a:latin typeface="Lato"/>
              <a:ea typeface="Lato"/>
              <a:cs typeface="Lato"/>
              <a:sym typeface="Lato"/>
            </a:endParaRPr>
          </a:p>
        </p:txBody>
      </p:sp>
      <p:cxnSp>
        <p:nvCxnSpPr>
          <p:cNvPr id="300" name="Google Shape;300;p48"/>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301" name="Google Shape;301;p48"/>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The Marketing Store is not leveraging best SEO practices.</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The Marketing Store is missing current ChowNow marketing products that we are actively upselling.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Marketing Website and Store have old statistics and data that could be updated to help showcase ChowNow’s long-term value and highlight our relevance in the industry.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302" name="Google Shape;302;p48"/>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9"/>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CHOWNOW MARKETING STORE EXAMPLE</a:t>
            </a:r>
            <a:endParaRPr b="1" sz="1200">
              <a:solidFill>
                <a:srgbClr val="FD4F57"/>
              </a:solidFill>
              <a:latin typeface="Lato"/>
              <a:ea typeface="Lato"/>
              <a:cs typeface="Lato"/>
              <a:sym typeface="Lato"/>
            </a:endParaRPr>
          </a:p>
        </p:txBody>
      </p:sp>
      <p:cxnSp>
        <p:nvCxnSpPr>
          <p:cNvPr id="308" name="Google Shape;308;p49"/>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309" name="Google Shape;309;p49"/>
          <p:cNvSpPr txBox="1"/>
          <p:nvPr>
            <p:ph type="title"/>
          </p:nvPr>
        </p:nvSpPr>
        <p:spPr>
          <a:xfrm>
            <a:off x="338300" y="1039500"/>
            <a:ext cx="4233600" cy="39414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Product descriptions are not using strategic keywords</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Add Modals to help support and push upsells.</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Hyperlink to related blog content or a piece of collateral.</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Incorporate statistics and testimonials ot highlight and showcase the product’s value.</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310" name="Google Shape;310;p49"/>
          <p:cNvPicPr preferRelativeResize="0"/>
          <p:nvPr/>
        </p:nvPicPr>
        <p:blipFill>
          <a:blip r:embed="rId3">
            <a:alphaModFix/>
          </a:blip>
          <a:stretch>
            <a:fillRect/>
          </a:stretch>
        </p:blipFill>
        <p:spPr>
          <a:xfrm>
            <a:off x="8749050" y="4716525"/>
            <a:ext cx="166050" cy="185025"/>
          </a:xfrm>
          <a:prstGeom prst="rect">
            <a:avLst/>
          </a:prstGeom>
          <a:noFill/>
          <a:ln>
            <a:noFill/>
          </a:ln>
        </p:spPr>
      </p:pic>
      <p:pic>
        <p:nvPicPr>
          <p:cNvPr id="311" name="Google Shape;311;p49"/>
          <p:cNvPicPr preferRelativeResize="0"/>
          <p:nvPr/>
        </p:nvPicPr>
        <p:blipFill>
          <a:blip r:embed="rId4">
            <a:alphaModFix/>
          </a:blip>
          <a:stretch>
            <a:fillRect/>
          </a:stretch>
        </p:blipFill>
        <p:spPr>
          <a:xfrm>
            <a:off x="4410891" y="257825"/>
            <a:ext cx="4603409" cy="2087299"/>
          </a:xfrm>
          <a:prstGeom prst="rect">
            <a:avLst/>
          </a:prstGeom>
          <a:noFill/>
          <a:ln>
            <a:noFill/>
          </a:ln>
        </p:spPr>
      </p:pic>
      <p:pic>
        <p:nvPicPr>
          <p:cNvPr id="312" name="Google Shape;312;p49"/>
          <p:cNvPicPr preferRelativeResize="0"/>
          <p:nvPr/>
        </p:nvPicPr>
        <p:blipFill>
          <a:blip r:embed="rId5">
            <a:alphaModFix/>
          </a:blip>
          <a:stretch>
            <a:fillRect/>
          </a:stretch>
        </p:blipFill>
        <p:spPr>
          <a:xfrm>
            <a:off x="4724300" y="2195688"/>
            <a:ext cx="3834425" cy="27954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0"/>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NEXT STEPS</a:t>
            </a:r>
            <a:endParaRPr b="1" sz="1200">
              <a:solidFill>
                <a:srgbClr val="FD4F57"/>
              </a:solidFill>
              <a:latin typeface="Lato"/>
              <a:ea typeface="Lato"/>
              <a:cs typeface="Lato"/>
              <a:sym typeface="Lato"/>
            </a:endParaRPr>
          </a:p>
        </p:txBody>
      </p:sp>
      <p:cxnSp>
        <p:nvCxnSpPr>
          <p:cNvPr id="318" name="Google Shape;318;p50"/>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319" name="Google Shape;319;p50"/>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Create a Client Lifecycle Growth Marketing Strategy and Content Roadmap</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Work with the data to create better tracking and analytics for ChowNow’s Client Lifecycle programs and better assess email </a:t>
            </a:r>
            <a:r>
              <a:rPr lang="en" sz="1600">
                <a:solidFill>
                  <a:srgbClr val="0B2135"/>
                </a:solidFill>
                <a:latin typeface="Lato Light"/>
                <a:ea typeface="Lato Light"/>
                <a:cs typeface="Lato Light"/>
                <a:sym typeface="Lato Light"/>
              </a:rPr>
              <a:t>engagement.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Identify opportunities for automation and elimination in Yesware templates.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Revamp current emails in Milestones Program and add 24 new ones through the end of the year.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320" name="Google Shape;320;p50"/>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id="325" name="Google Shape;325;p51"/>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326" name="Google Shape;326;p51"/>
          <p:cNvPicPr preferRelativeResize="0"/>
          <p:nvPr/>
        </p:nvPicPr>
        <p:blipFill>
          <a:blip r:embed="rId4">
            <a:alphaModFix/>
          </a:blip>
          <a:stretch>
            <a:fillRect/>
          </a:stretch>
        </p:blipFill>
        <p:spPr>
          <a:xfrm>
            <a:off x="8749050" y="4716525"/>
            <a:ext cx="166050" cy="185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Google Shape;331;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2" name="Google Shape;332;p52"/>
          <p:cNvSpPr txBox="1"/>
          <p:nvPr>
            <p:ph idx="1" type="subTitle"/>
          </p:nvPr>
        </p:nvSpPr>
        <p:spPr>
          <a:xfrm>
            <a:off x="814800" y="2034000"/>
            <a:ext cx="7514100" cy="59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lt1"/>
                </a:solidFill>
                <a:latin typeface="Lato"/>
                <a:ea typeface="Lato"/>
                <a:cs typeface="Lato"/>
                <a:sym typeface="Lato"/>
              </a:rPr>
              <a:t>Appendix</a:t>
            </a:r>
            <a:endParaRPr b="1" sz="1400">
              <a:solidFill>
                <a:schemeClr val="lt1"/>
              </a:solidFill>
              <a:latin typeface="Lato"/>
              <a:ea typeface="Lato"/>
              <a:cs typeface="Lato"/>
              <a:sym typeface="Lato"/>
            </a:endParaRPr>
          </a:p>
          <a:p>
            <a:pPr indent="0" lvl="0" marL="0" rtl="0" algn="ctr">
              <a:spcBef>
                <a:spcPts val="0"/>
              </a:spcBef>
              <a:spcAft>
                <a:spcPts val="0"/>
              </a:spcAft>
              <a:buNone/>
            </a:pPr>
            <a:r>
              <a:t/>
            </a:r>
            <a:endParaRPr b="1">
              <a:solidFill>
                <a:srgbClr val="FFFFFF"/>
              </a:solidFill>
              <a:latin typeface="Lato"/>
              <a:ea typeface="Lato"/>
              <a:cs typeface="Lato"/>
              <a:sym typeface="Lato"/>
            </a:endParaRPr>
          </a:p>
        </p:txBody>
      </p:sp>
      <p:sp>
        <p:nvSpPr>
          <p:cNvPr id="333" name="Google Shape;333;p52"/>
          <p:cNvSpPr txBox="1"/>
          <p:nvPr>
            <p:ph idx="4294967295" type="title"/>
          </p:nvPr>
        </p:nvSpPr>
        <p:spPr>
          <a:xfrm>
            <a:off x="814950" y="2632488"/>
            <a:ext cx="7514100" cy="477000"/>
          </a:xfrm>
          <a:prstGeom prst="rect">
            <a:avLst/>
          </a:prstGeom>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 sz="1800">
                <a:solidFill>
                  <a:srgbClr val="FFFFFF"/>
                </a:solidFill>
                <a:latin typeface="Lato Light"/>
                <a:ea typeface="Lato Light"/>
                <a:cs typeface="Lato Light"/>
                <a:sym typeface="Lato Light"/>
              </a:rPr>
              <a:t>June 2018</a:t>
            </a:r>
            <a:endParaRPr sz="1800">
              <a:solidFill>
                <a:srgbClr val="FFFFFF"/>
              </a:solidFill>
              <a:latin typeface="Lato Light"/>
              <a:ea typeface="Lato Light"/>
              <a:cs typeface="Lato Light"/>
              <a:sym typeface="Lato Light"/>
            </a:endParaRPr>
          </a:p>
        </p:txBody>
      </p:sp>
      <p:pic>
        <p:nvPicPr>
          <p:cNvPr id="334" name="Google Shape;334;p52"/>
          <p:cNvPicPr preferRelativeResize="0"/>
          <p:nvPr/>
        </p:nvPicPr>
        <p:blipFill>
          <a:blip r:embed="rId4">
            <a:alphaModFix/>
          </a:blip>
          <a:stretch>
            <a:fillRect/>
          </a:stretch>
        </p:blipFill>
        <p:spPr>
          <a:xfrm>
            <a:off x="3602562" y="4389337"/>
            <a:ext cx="1929248" cy="545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53"/>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340" name="Google Shape;340;p53"/>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APPENDIX</a:t>
            </a:r>
            <a:endParaRPr b="1" sz="1200">
              <a:solidFill>
                <a:srgbClr val="FD4F57"/>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1200">
              <a:solidFill>
                <a:srgbClr val="FD4F57"/>
              </a:solidFill>
              <a:latin typeface="Lato"/>
              <a:ea typeface="Lato"/>
              <a:cs typeface="Lato"/>
              <a:sym typeface="Lato"/>
            </a:endParaRPr>
          </a:p>
        </p:txBody>
      </p:sp>
      <p:cxnSp>
        <p:nvCxnSpPr>
          <p:cNvPr id="341" name="Google Shape;341;p53"/>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342" name="Google Shape;342;p53"/>
          <p:cNvSpPr txBox="1"/>
          <p:nvPr>
            <p:ph type="title"/>
          </p:nvPr>
        </p:nvSpPr>
        <p:spPr>
          <a:xfrm>
            <a:off x="232950" y="784925"/>
            <a:ext cx="8516100" cy="4278600"/>
          </a:xfrm>
          <a:prstGeom prst="rect">
            <a:avLst/>
          </a:prstGeom>
        </p:spPr>
        <p:txBody>
          <a:bodyPr anchorCtr="0" anchor="t" bIns="91425" lIns="91425" spcFirstLastPara="1" rIns="91425" wrap="square" tIns="91425">
            <a:noAutofit/>
          </a:bodyPr>
          <a:lstStyle/>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4"/>
              </a:rPr>
              <a:t>Client Lifecycle Content Audit (Inventory List)</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5"/>
              </a:rPr>
              <a:t>Milestone Email Program Copy and </a:t>
            </a:r>
            <a:r>
              <a:rPr lang="en" sz="1400" u="sng">
                <a:solidFill>
                  <a:schemeClr val="hlink"/>
                </a:solidFill>
                <a:latin typeface="Lato Light"/>
                <a:ea typeface="Lato Light"/>
                <a:cs typeface="Lato Light"/>
                <a:sym typeface="Lato Light"/>
                <a:hlinkClick r:id="rId6"/>
              </a:rPr>
              <a:t>Cadence</a:t>
            </a:r>
            <a:r>
              <a:rPr lang="en" sz="1400" u="sng">
                <a:solidFill>
                  <a:schemeClr val="hlink"/>
                </a:solidFill>
                <a:latin typeface="Lato Light"/>
                <a:ea typeface="Lato Light"/>
                <a:cs typeface="Lato Light"/>
                <a:sym typeface="Lato Light"/>
                <a:hlinkClick r:id="rId7"/>
              </a:rPr>
              <a:t> </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8"/>
              </a:rPr>
              <a:t>Nurture </a:t>
            </a:r>
            <a:r>
              <a:rPr lang="en" sz="1400" u="sng">
                <a:solidFill>
                  <a:schemeClr val="hlink"/>
                </a:solidFill>
                <a:latin typeface="Lato Light"/>
                <a:ea typeface="Lato Light"/>
                <a:cs typeface="Lato Light"/>
                <a:sym typeface="Lato Light"/>
                <a:hlinkClick r:id="rId9"/>
              </a:rPr>
              <a:t>Email Program Copy and Cadence</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10"/>
              </a:rPr>
              <a:t>Live Links Collateral Doc</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a:solidFill>
                  <a:srgbClr val="3F474C"/>
                </a:solidFill>
                <a:latin typeface="Lato Light"/>
                <a:ea typeface="Lato Light"/>
                <a:cs typeface="Lato Light"/>
                <a:sym typeface="Lato Light"/>
              </a:rPr>
              <a:t>A</a:t>
            </a:r>
            <a:r>
              <a:rPr lang="en" sz="1400" u="sng">
                <a:solidFill>
                  <a:schemeClr val="hlink"/>
                </a:solidFill>
                <a:latin typeface="Lato Light"/>
                <a:ea typeface="Lato Light"/>
                <a:cs typeface="Lato Light"/>
                <a:sym typeface="Lato Light"/>
                <a:hlinkClick r:id="rId11"/>
              </a:rPr>
              <a:t>C Marketing Survey Responses</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12"/>
              </a:rPr>
              <a:t>RSM/RMM Marketing Survey Responses</a:t>
            </a:r>
            <a:r>
              <a:rPr lang="en" sz="1400">
                <a:solidFill>
                  <a:srgbClr val="3F474C"/>
                </a:solidFill>
                <a:latin typeface="Lato Light"/>
                <a:ea typeface="Lato Light"/>
                <a:cs typeface="Lato Light"/>
                <a:sym typeface="Lato Light"/>
              </a:rPr>
              <a:t> </a:t>
            </a:r>
            <a:endParaRPr sz="1400">
              <a:solidFill>
                <a:srgbClr val="3F474C"/>
              </a:solidFill>
              <a:latin typeface="Lato Light"/>
              <a:ea typeface="Lato Light"/>
              <a:cs typeface="Lato Light"/>
              <a:sym typeface="Lato Light"/>
            </a:endParaRPr>
          </a:p>
          <a:p>
            <a:pPr indent="-317500" lvl="0" marL="457200" rtl="0" algn="l">
              <a:lnSpc>
                <a:spcPct val="120000"/>
              </a:lnSpc>
              <a:spcBef>
                <a:spcPts val="0"/>
              </a:spcBef>
              <a:spcAft>
                <a:spcPts val="0"/>
              </a:spcAft>
              <a:buClr>
                <a:srgbClr val="3F474C"/>
              </a:buClr>
              <a:buSzPts val="1400"/>
              <a:buFont typeface="Lato Light"/>
              <a:buChar char="-"/>
            </a:pPr>
            <a:r>
              <a:rPr lang="en" sz="1400" u="sng">
                <a:solidFill>
                  <a:schemeClr val="hlink"/>
                </a:solidFill>
                <a:latin typeface="Lato Light"/>
                <a:ea typeface="Lato Light"/>
                <a:cs typeface="Lato Light"/>
                <a:sym typeface="Lato Light"/>
                <a:hlinkClick r:id="rId13"/>
              </a:rPr>
              <a:t>ChowNow’s B2B marketing website</a:t>
            </a:r>
            <a:r>
              <a:rPr lang="en" sz="1400">
                <a:solidFill>
                  <a:srgbClr val="3F474C"/>
                </a:solidFill>
                <a:latin typeface="Lato Light"/>
                <a:ea typeface="Lato Light"/>
                <a:cs typeface="Lato Light"/>
                <a:sym typeface="Lato Light"/>
              </a:rPr>
              <a:t> and </a:t>
            </a:r>
            <a:r>
              <a:rPr lang="en" sz="1400" u="sng">
                <a:solidFill>
                  <a:schemeClr val="hlink"/>
                </a:solidFill>
                <a:latin typeface="Lato Light"/>
                <a:ea typeface="Lato Light"/>
                <a:cs typeface="Lato Light"/>
                <a:sym typeface="Lato Light"/>
                <a:hlinkClick r:id="rId14"/>
              </a:rPr>
              <a:t>Marketing Store</a:t>
            </a:r>
            <a:endParaRPr sz="1400"/>
          </a:p>
          <a:p>
            <a:pPr indent="0" lvl="0" marL="0" rtl="0" algn="l">
              <a:lnSpc>
                <a:spcPct val="120000"/>
              </a:lnSpc>
              <a:spcBef>
                <a:spcPts val="0"/>
              </a:spcBef>
              <a:spcAft>
                <a:spcPts val="0"/>
              </a:spcAft>
              <a:buNone/>
            </a:pPr>
            <a:r>
              <a:t/>
            </a:r>
            <a:endParaRPr sz="1400"/>
          </a:p>
          <a:p>
            <a:pPr indent="0" lvl="0" marL="0" rtl="0" algn="l">
              <a:lnSpc>
                <a:spcPct val="120000"/>
              </a:lnSpc>
              <a:spcBef>
                <a:spcPts val="0"/>
              </a:spcBef>
              <a:spcAft>
                <a:spcPts val="0"/>
              </a:spcAft>
              <a:buNone/>
            </a:pPr>
            <a:r>
              <a:rPr lang="en" sz="1200"/>
              <a:t>Linked Content:</a:t>
            </a:r>
            <a:endParaRPr sz="1200"/>
          </a:p>
          <a:p>
            <a:pPr indent="-317500" lvl="0" marL="457200" rtl="0" algn="l">
              <a:lnSpc>
                <a:spcPct val="120000"/>
              </a:lnSpc>
              <a:spcBef>
                <a:spcPts val="0"/>
              </a:spcBef>
              <a:spcAft>
                <a:spcPts val="0"/>
              </a:spcAft>
              <a:buSzPts val="1400"/>
              <a:buChar char="-"/>
            </a:pPr>
            <a:r>
              <a:rPr lang="en" sz="1100" u="sng">
                <a:solidFill>
                  <a:schemeClr val="accent5"/>
                </a:solidFill>
                <a:hlinkClick r:id="rId15"/>
              </a:rPr>
              <a:t>https://www.chownowstore.com/email/?utm_source=marketo&amp;utm_medium=email&amp;utm_content=body%2Fdashboard&amp;utm_campaign=client%2Fmilestones%2F100customers</a:t>
            </a:r>
            <a:endParaRPr sz="1400"/>
          </a:p>
          <a:p>
            <a:pPr indent="-317500" lvl="0" marL="457200" rtl="0" algn="l">
              <a:lnSpc>
                <a:spcPct val="120000"/>
              </a:lnSpc>
              <a:spcBef>
                <a:spcPts val="0"/>
              </a:spcBef>
              <a:spcAft>
                <a:spcPts val="0"/>
              </a:spcAft>
              <a:buSzPts val="1400"/>
              <a:buChar char="-"/>
            </a:pPr>
            <a:r>
              <a:rPr lang="en" sz="1100" u="sng">
                <a:solidFill>
                  <a:schemeClr val="hlink"/>
                </a:solidFill>
                <a:hlinkClick r:id="rId16"/>
              </a:rPr>
              <a:t>https://www.chownowstore.com/email/?utm_source=marketo&amp;utm_medium=email&amp;utm_content=body%2Fdashboard&amp;utm_campaign=client%2Fmilestones%2F100customers</a:t>
            </a:r>
            <a:endParaRPr sz="1400"/>
          </a:p>
          <a:p>
            <a:pPr indent="-317500" lvl="0" marL="457200" rtl="0" algn="l">
              <a:spcBef>
                <a:spcPts val="0"/>
              </a:spcBef>
              <a:spcAft>
                <a:spcPts val="0"/>
              </a:spcAft>
              <a:buSzPts val="1400"/>
              <a:buChar char="-"/>
            </a:pPr>
            <a:r>
              <a:rPr lang="en" sz="1100" u="sng">
                <a:solidFill>
                  <a:schemeClr val="accent5"/>
                </a:solidFill>
                <a:hlinkClick r:id="rId17"/>
              </a:rPr>
              <a:t>https://get.chownow.com/wp-content/uploads/4-Myths-About-Third-Party-Restaurant-Delivery-Busted.pdf</a:t>
            </a:r>
            <a:endParaRPr sz="1400"/>
          </a:p>
          <a:p>
            <a:pPr indent="-317500" lvl="0" marL="457200" rtl="0" algn="l">
              <a:lnSpc>
                <a:spcPct val="120000"/>
              </a:lnSpc>
              <a:spcBef>
                <a:spcPts val="0"/>
              </a:spcBef>
              <a:spcAft>
                <a:spcPts val="0"/>
              </a:spcAft>
              <a:buSzPts val="1400"/>
              <a:buChar char="-"/>
            </a:pPr>
            <a:r>
              <a:rPr lang="en" sz="1100" u="sng">
                <a:solidFill>
                  <a:schemeClr val="hlink"/>
                </a:solidFill>
                <a:hlinkClick r:id="rId18"/>
              </a:rPr>
              <a:t>https://get.chownow.com/blog/why-third-party-marketplaces-want-your-restaurant-data/</a:t>
            </a:r>
            <a:endParaRPr sz="1400"/>
          </a:p>
          <a:p>
            <a:pPr indent="-317500" lvl="0" marL="457200" rtl="0" algn="l">
              <a:lnSpc>
                <a:spcPct val="120000"/>
              </a:lnSpc>
              <a:spcBef>
                <a:spcPts val="0"/>
              </a:spcBef>
              <a:spcAft>
                <a:spcPts val="0"/>
              </a:spcAft>
              <a:buSzPts val="1400"/>
              <a:buChar char="-"/>
            </a:pPr>
            <a:r>
              <a:t/>
            </a:r>
            <a:endParaRPr sz="1400"/>
          </a:p>
          <a:p>
            <a:pPr indent="0" lvl="0" marL="457200" rtl="0" algn="l">
              <a:lnSpc>
                <a:spcPct val="120000"/>
              </a:lnSpc>
              <a:spcBef>
                <a:spcPts val="0"/>
              </a:spcBef>
              <a:spcAft>
                <a:spcPts val="0"/>
              </a:spcAft>
              <a:buNone/>
            </a:pPr>
            <a:r>
              <a:t/>
            </a:r>
            <a:endParaRPr/>
          </a:p>
          <a:p>
            <a:pPr indent="0" lvl="0" marL="457200" rtl="0" algn="l">
              <a:lnSpc>
                <a:spcPct val="120000"/>
              </a:lnSpc>
              <a:spcBef>
                <a:spcPts val="0"/>
              </a:spcBef>
              <a:spcAft>
                <a:spcPts val="0"/>
              </a:spcAft>
              <a:buNone/>
            </a:pPr>
            <a:r>
              <a:rPr lang="en" sz="1200" u="sng">
                <a:solidFill>
                  <a:schemeClr val="hlink"/>
                </a:solidFill>
                <a:latin typeface="Lato Light"/>
                <a:ea typeface="Lato Light"/>
                <a:cs typeface="Lato Light"/>
                <a:sym typeface="Lato Light"/>
                <a:hlinkClick r:id="rId19"/>
              </a:rPr>
              <a:t> </a:t>
            </a:r>
            <a:endParaRPr sz="1200">
              <a:solidFill>
                <a:srgbClr val="3F474C"/>
              </a:solidFill>
              <a:latin typeface="Lato Light"/>
              <a:ea typeface="Lato Light"/>
              <a:cs typeface="Lato Light"/>
              <a:sym typeface="Lato Light"/>
            </a:endParaRPr>
          </a:p>
          <a:p>
            <a:pPr indent="-304800" lvl="0" marL="457200" rtl="0" algn="l">
              <a:lnSpc>
                <a:spcPct val="120000"/>
              </a:lnSpc>
              <a:spcBef>
                <a:spcPts val="0"/>
              </a:spcBef>
              <a:spcAft>
                <a:spcPts val="0"/>
              </a:spcAft>
              <a:buClr>
                <a:srgbClr val="3F474C"/>
              </a:buClr>
              <a:buSzPts val="1200"/>
              <a:buFont typeface="Lato Light"/>
              <a:buChar char="-"/>
            </a:pPr>
            <a:r>
              <a:t/>
            </a:r>
            <a:endParaRPr sz="1200">
              <a:solidFill>
                <a:srgbClr val="3F474C"/>
              </a:solidFill>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3" name="Shape 113"/>
        <p:cNvGrpSpPr/>
        <p:nvPr/>
      </p:nvGrpSpPr>
      <p:grpSpPr>
        <a:xfrm>
          <a:off x="0" y="0"/>
          <a:ext cx="0" cy="0"/>
          <a:chOff x="0" y="0"/>
          <a:chExt cx="0" cy="0"/>
        </a:xfrm>
      </p:grpSpPr>
      <p:sp>
        <p:nvSpPr>
          <p:cNvPr id="114" name="Google Shape;114;p27"/>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D4F57"/>
                </a:solidFill>
                <a:latin typeface="Lato"/>
                <a:ea typeface="Lato"/>
                <a:cs typeface="Lato"/>
                <a:sym typeface="Lato"/>
              </a:rPr>
              <a:t>AUDIT FINDING METHODOLOGY </a:t>
            </a:r>
            <a:endParaRPr b="1" sz="1200">
              <a:solidFill>
                <a:srgbClr val="FD4F57"/>
              </a:solidFill>
              <a:latin typeface="Lato"/>
              <a:ea typeface="Lato"/>
              <a:cs typeface="Lato"/>
              <a:sym typeface="Lato"/>
            </a:endParaRPr>
          </a:p>
        </p:txBody>
      </p:sp>
      <p:cxnSp>
        <p:nvCxnSpPr>
          <p:cNvPr id="115" name="Google Shape;115;p27"/>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16" name="Google Shape;116;p27"/>
          <p:cNvSpPr txBox="1"/>
          <p:nvPr>
            <p:ph type="title"/>
          </p:nvPr>
        </p:nvSpPr>
        <p:spPr>
          <a:xfrm>
            <a:off x="394950" y="1011975"/>
            <a:ext cx="8004000" cy="762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a:solidFill>
                  <a:srgbClr val="0B2135"/>
                </a:solidFill>
                <a:latin typeface="Lato Light"/>
                <a:ea typeface="Lato Light"/>
                <a:cs typeface="Lato Light"/>
                <a:sym typeface="Lato Light"/>
              </a:rPr>
              <a:t>To uncover an accurate and comprehensive view of all ChowNow’s marketing content, the following processes were conducted:</a:t>
            </a:r>
            <a:endParaRPr sz="1800">
              <a:solidFill>
                <a:srgbClr val="0B2135"/>
              </a:solidFill>
              <a:latin typeface="Lato Light"/>
              <a:ea typeface="Lato Light"/>
              <a:cs typeface="Lato Light"/>
              <a:sym typeface="Lato Light"/>
            </a:endParaRPr>
          </a:p>
        </p:txBody>
      </p:sp>
      <p:pic>
        <p:nvPicPr>
          <p:cNvPr id="117" name="Google Shape;117;p27"/>
          <p:cNvPicPr preferRelativeResize="0"/>
          <p:nvPr/>
        </p:nvPicPr>
        <p:blipFill>
          <a:blip r:embed="rId3">
            <a:alphaModFix/>
          </a:blip>
          <a:stretch>
            <a:fillRect/>
          </a:stretch>
        </p:blipFill>
        <p:spPr>
          <a:xfrm>
            <a:off x="8749050" y="4714744"/>
            <a:ext cx="166050" cy="186806"/>
          </a:xfrm>
          <a:prstGeom prst="rect">
            <a:avLst/>
          </a:prstGeom>
          <a:noFill/>
          <a:ln>
            <a:noFill/>
          </a:ln>
        </p:spPr>
      </p:pic>
      <p:pic>
        <p:nvPicPr>
          <p:cNvPr id="118" name="Google Shape;118;p27"/>
          <p:cNvPicPr preferRelativeResize="0"/>
          <p:nvPr/>
        </p:nvPicPr>
        <p:blipFill>
          <a:blip r:embed="rId4">
            <a:alphaModFix/>
          </a:blip>
          <a:stretch>
            <a:fillRect/>
          </a:stretch>
        </p:blipFill>
        <p:spPr>
          <a:xfrm>
            <a:off x="8749050" y="4716525"/>
            <a:ext cx="166050" cy="185025"/>
          </a:xfrm>
          <a:prstGeom prst="rect">
            <a:avLst/>
          </a:prstGeom>
          <a:noFill/>
          <a:ln>
            <a:noFill/>
          </a:ln>
        </p:spPr>
      </p:pic>
      <p:sp>
        <p:nvSpPr>
          <p:cNvPr id="119" name="Google Shape;119;p27"/>
          <p:cNvSpPr txBox="1"/>
          <p:nvPr/>
        </p:nvSpPr>
        <p:spPr>
          <a:xfrm>
            <a:off x="347225" y="1901550"/>
            <a:ext cx="8260800" cy="3000000"/>
          </a:xfrm>
          <a:prstGeom prst="rect">
            <a:avLst/>
          </a:prstGeom>
          <a:noFill/>
          <a:ln>
            <a:noFill/>
          </a:ln>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3F474C"/>
              </a:buClr>
              <a:buSzPts val="1600"/>
              <a:buFont typeface="Lato Light"/>
              <a:buChar char="●"/>
            </a:pPr>
            <a:r>
              <a:rPr lang="en" sz="1600">
                <a:solidFill>
                  <a:srgbClr val="3F474C"/>
                </a:solidFill>
                <a:latin typeface="Lato Light"/>
                <a:ea typeface="Lato Light"/>
                <a:cs typeface="Lato Light"/>
                <a:sym typeface="Lato Light"/>
              </a:rPr>
              <a:t>Audit of Yesware templates for entire restaurant partner’s onboarding and lifecycle. </a:t>
            </a:r>
            <a:endParaRPr sz="1600">
              <a:solidFill>
                <a:srgbClr val="3F474C"/>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3F474C"/>
              </a:buClr>
              <a:buSzPts val="1600"/>
              <a:buFont typeface="Lato Light"/>
              <a:buChar char="●"/>
            </a:pPr>
            <a:r>
              <a:rPr lang="en" sz="1600">
                <a:solidFill>
                  <a:srgbClr val="3F474C"/>
                </a:solidFill>
                <a:latin typeface="Lato Light"/>
                <a:ea typeface="Lato Light"/>
                <a:cs typeface="Lato Light"/>
                <a:sym typeface="Lato Light"/>
              </a:rPr>
              <a:t>Audit of Milestone and Client Nurture email programs in Marketo.</a:t>
            </a:r>
            <a:endParaRPr sz="1600">
              <a:solidFill>
                <a:srgbClr val="3F474C"/>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3F474C"/>
              </a:buClr>
              <a:buSzPts val="1600"/>
              <a:buFont typeface="Lato Light"/>
              <a:buChar char="●"/>
            </a:pPr>
            <a:r>
              <a:rPr lang="en" sz="1600">
                <a:solidFill>
                  <a:srgbClr val="3F474C"/>
                </a:solidFill>
                <a:latin typeface="Lato Light"/>
                <a:ea typeface="Lato Light"/>
                <a:cs typeface="Lato Light"/>
                <a:sym typeface="Lato Light"/>
              </a:rPr>
              <a:t>Audit of ChowNow’s live links library of eBooks, Blogs, Whitepapers, and other </a:t>
            </a:r>
            <a:br>
              <a:rPr lang="en" sz="1600">
                <a:solidFill>
                  <a:srgbClr val="3F474C"/>
                </a:solidFill>
                <a:latin typeface="Lato Light"/>
                <a:ea typeface="Lato Light"/>
                <a:cs typeface="Lato Light"/>
                <a:sym typeface="Lato Light"/>
              </a:rPr>
            </a:br>
            <a:r>
              <a:rPr lang="en" sz="1600">
                <a:solidFill>
                  <a:srgbClr val="3F474C"/>
                </a:solidFill>
                <a:latin typeface="Lato Light"/>
                <a:ea typeface="Lato Light"/>
                <a:cs typeface="Lato Light"/>
                <a:sym typeface="Lato Light"/>
              </a:rPr>
              <a:t>Educational Downloadables.</a:t>
            </a:r>
            <a:endParaRPr sz="1600">
              <a:solidFill>
                <a:srgbClr val="3F474C"/>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3F474C"/>
              </a:buClr>
              <a:buSzPts val="1600"/>
              <a:buFont typeface="Lato Light"/>
              <a:buChar char="●"/>
            </a:pPr>
            <a:r>
              <a:rPr lang="en" sz="1600">
                <a:solidFill>
                  <a:srgbClr val="3F474C"/>
                </a:solidFill>
                <a:latin typeface="Lato Light"/>
                <a:ea typeface="Lato Light"/>
                <a:cs typeface="Lato Light"/>
                <a:sym typeface="Lato Light"/>
              </a:rPr>
              <a:t>Audit of ChowNow’s B2B website and Marketing Store. </a:t>
            </a:r>
            <a:endParaRPr sz="1600">
              <a:solidFill>
                <a:srgbClr val="3F474C"/>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3F474C"/>
              </a:buClr>
              <a:buSzPts val="1600"/>
              <a:buFont typeface="Lato Light"/>
              <a:buChar char="●"/>
            </a:pPr>
            <a:r>
              <a:rPr lang="en" sz="1600">
                <a:solidFill>
                  <a:srgbClr val="3F474C"/>
                </a:solidFill>
                <a:latin typeface="Lato Light"/>
                <a:ea typeface="Lato Light"/>
                <a:cs typeface="Lato Light"/>
                <a:sym typeface="Lato Light"/>
              </a:rPr>
              <a:t>A Marketing Content Survey with the AC and Restaurant Success Teams.</a:t>
            </a:r>
            <a:endParaRPr sz="1600">
              <a:solidFill>
                <a:srgbClr val="3F474C"/>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3" name="Shape 123"/>
        <p:cNvGrpSpPr/>
        <p:nvPr/>
      </p:nvGrpSpPr>
      <p:grpSpPr>
        <a:xfrm>
          <a:off x="0" y="0"/>
          <a:ext cx="0" cy="0"/>
          <a:chOff x="0" y="0"/>
          <a:chExt cx="0" cy="0"/>
        </a:xfrm>
      </p:grpSpPr>
      <p:sp>
        <p:nvSpPr>
          <p:cNvPr id="124" name="Google Shape;124;p28"/>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D4F57"/>
                </a:solidFill>
                <a:latin typeface="Lato"/>
                <a:ea typeface="Lato"/>
                <a:cs typeface="Lato"/>
                <a:sym typeface="Lato"/>
              </a:rPr>
              <a:t>CURRENT LIFECYCLE WINS</a:t>
            </a:r>
            <a:endParaRPr b="1" sz="1200">
              <a:solidFill>
                <a:srgbClr val="FD4F57"/>
              </a:solidFill>
              <a:latin typeface="Lato"/>
              <a:ea typeface="Lato"/>
              <a:cs typeface="Lato"/>
              <a:sym typeface="Lato"/>
            </a:endParaRPr>
          </a:p>
        </p:txBody>
      </p:sp>
      <p:cxnSp>
        <p:nvCxnSpPr>
          <p:cNvPr id="125" name="Google Shape;125;p28"/>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26" name="Google Shape;126;p28"/>
          <p:cNvSpPr txBox="1"/>
          <p:nvPr>
            <p:ph type="title"/>
          </p:nvPr>
        </p:nvSpPr>
        <p:spPr>
          <a:xfrm>
            <a:off x="394950" y="827800"/>
            <a:ext cx="8354100" cy="7992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a:solidFill>
                  <a:srgbClr val="0B2135"/>
                </a:solidFill>
                <a:latin typeface="Lato Light"/>
                <a:ea typeface="Lato Light"/>
                <a:cs typeface="Lato Light"/>
                <a:sym typeface="Lato Light"/>
              </a:rPr>
              <a:t>ChowNow’s processes and programs supporting restaurant partner lifecycle </a:t>
            </a:r>
            <a:r>
              <a:rPr lang="en" sz="1800">
                <a:solidFill>
                  <a:srgbClr val="0B2135"/>
                </a:solidFill>
                <a:latin typeface="Lato Light"/>
                <a:ea typeface="Lato Light"/>
                <a:cs typeface="Lato Light"/>
                <a:sym typeface="Lato Light"/>
              </a:rPr>
              <a:t>retention.</a:t>
            </a:r>
            <a:endParaRPr sz="1800">
              <a:solidFill>
                <a:srgbClr val="0B2135"/>
              </a:solidFill>
              <a:latin typeface="Lato Light"/>
              <a:ea typeface="Lato Light"/>
              <a:cs typeface="Lato Light"/>
              <a:sym typeface="Lato Light"/>
            </a:endParaRPr>
          </a:p>
        </p:txBody>
      </p:sp>
      <p:pic>
        <p:nvPicPr>
          <p:cNvPr id="127" name="Google Shape;127;p28"/>
          <p:cNvPicPr preferRelativeResize="0"/>
          <p:nvPr/>
        </p:nvPicPr>
        <p:blipFill>
          <a:blip r:embed="rId3">
            <a:alphaModFix/>
          </a:blip>
          <a:stretch>
            <a:fillRect/>
          </a:stretch>
        </p:blipFill>
        <p:spPr>
          <a:xfrm>
            <a:off x="8749050" y="4714744"/>
            <a:ext cx="166050" cy="186806"/>
          </a:xfrm>
          <a:prstGeom prst="rect">
            <a:avLst/>
          </a:prstGeom>
          <a:noFill/>
          <a:ln>
            <a:noFill/>
          </a:ln>
        </p:spPr>
      </p:pic>
      <p:sp>
        <p:nvSpPr>
          <p:cNvPr id="128" name="Google Shape;128;p28"/>
          <p:cNvSpPr txBox="1"/>
          <p:nvPr>
            <p:ph type="title"/>
          </p:nvPr>
        </p:nvSpPr>
        <p:spPr>
          <a:xfrm>
            <a:off x="311850" y="1518500"/>
            <a:ext cx="8520300" cy="3312300"/>
          </a:xfrm>
          <a:prstGeom prst="rect">
            <a:avLst/>
          </a:prstGeom>
        </p:spPr>
        <p:txBody>
          <a:bodyPr anchorCtr="0" anchor="t" bIns="91425" lIns="91425" spcFirstLastPara="1" rIns="91425" wrap="square" tIns="91425">
            <a:noAutofit/>
          </a:bodyPr>
          <a:lstStyle/>
          <a:p>
            <a:pPr indent="-317500" lvl="0" marL="457200" rtl="0" algn="l">
              <a:lnSpc>
                <a:spcPct val="120000"/>
              </a:lnSpc>
              <a:spcBef>
                <a:spcPts val="0"/>
              </a:spcBef>
              <a:spcAft>
                <a:spcPts val="0"/>
              </a:spcAft>
              <a:buClr>
                <a:srgbClr val="53B3B7"/>
              </a:buClr>
              <a:buSzPts val="1400"/>
              <a:buFont typeface="Lato Light"/>
              <a:buChar char="＋"/>
            </a:pPr>
            <a:r>
              <a:rPr lang="en" sz="1400">
                <a:solidFill>
                  <a:srgbClr val="0B2135"/>
                </a:solidFill>
                <a:latin typeface="Lato Light"/>
                <a:ea typeface="Lato Light"/>
                <a:cs typeface="Lato Light"/>
                <a:sym typeface="Lato Light"/>
              </a:rPr>
              <a:t>RMMS are equipped with good documentation (in the form of Yesware templates) for every possible issue that could arise from login issues to upsells. </a:t>
            </a:r>
            <a:endParaRPr sz="1400">
              <a:solidFill>
                <a:srgbClr val="0B2135"/>
              </a:solidFill>
              <a:latin typeface="Lato Light"/>
              <a:ea typeface="Lato Light"/>
              <a:cs typeface="Lato Light"/>
              <a:sym typeface="Lato Light"/>
            </a:endParaRPr>
          </a:p>
          <a:p>
            <a:pPr indent="-317500" lvl="0" marL="457200" rtl="0" algn="l">
              <a:lnSpc>
                <a:spcPct val="120000"/>
              </a:lnSpc>
              <a:spcBef>
                <a:spcPts val="1500"/>
              </a:spcBef>
              <a:spcAft>
                <a:spcPts val="0"/>
              </a:spcAft>
              <a:buClr>
                <a:srgbClr val="53B3B7"/>
              </a:buClr>
              <a:buSzPts val="1400"/>
              <a:buFont typeface="Lato Light"/>
              <a:buChar char="＋"/>
            </a:pPr>
            <a:r>
              <a:rPr lang="en" sz="1400">
                <a:solidFill>
                  <a:srgbClr val="0B2135"/>
                </a:solidFill>
                <a:latin typeface="Lato Light"/>
                <a:ea typeface="Lato Light"/>
                <a:cs typeface="Lato Light"/>
                <a:sym typeface="Lato Light"/>
              </a:rPr>
              <a:t>Current Milestones are strategically triggered to hit clients at the optimal time in their ChowNow journey.  </a:t>
            </a:r>
            <a:endParaRPr sz="1400">
              <a:solidFill>
                <a:srgbClr val="0B2135"/>
              </a:solidFill>
              <a:latin typeface="Lato Light"/>
              <a:ea typeface="Lato Light"/>
              <a:cs typeface="Lato Light"/>
              <a:sym typeface="Lato Light"/>
            </a:endParaRPr>
          </a:p>
          <a:p>
            <a:pPr indent="-317500" lvl="0" marL="457200" rtl="0" algn="l">
              <a:lnSpc>
                <a:spcPct val="120000"/>
              </a:lnSpc>
              <a:spcBef>
                <a:spcPts val="1500"/>
              </a:spcBef>
              <a:spcAft>
                <a:spcPts val="0"/>
              </a:spcAft>
              <a:buClr>
                <a:srgbClr val="53B3B7"/>
              </a:buClr>
              <a:buSzPts val="1400"/>
              <a:buFont typeface="Lato Light"/>
              <a:buChar char="＋"/>
            </a:pPr>
            <a:r>
              <a:rPr lang="en" sz="1400">
                <a:solidFill>
                  <a:srgbClr val="0B2135"/>
                </a:solidFill>
                <a:latin typeface="Lato Light"/>
                <a:ea typeface="Lato Light"/>
                <a:cs typeface="Lato Light"/>
                <a:sym typeface="Lato Light"/>
              </a:rPr>
              <a:t>Nurture program takes the time burden of training new restaurant partners on the basics of navigating the ChowNow’s Dashboard off ACs and RSMs. </a:t>
            </a:r>
            <a:endParaRPr sz="1400">
              <a:solidFill>
                <a:srgbClr val="0B2135"/>
              </a:solidFill>
              <a:latin typeface="Lato Light"/>
              <a:ea typeface="Lato Light"/>
              <a:cs typeface="Lato Light"/>
              <a:sym typeface="Lato Light"/>
            </a:endParaRPr>
          </a:p>
          <a:p>
            <a:pPr indent="-317500" lvl="0" marL="457200" rtl="0" algn="l">
              <a:lnSpc>
                <a:spcPct val="120000"/>
              </a:lnSpc>
              <a:spcBef>
                <a:spcPts val="1500"/>
              </a:spcBef>
              <a:spcAft>
                <a:spcPts val="0"/>
              </a:spcAft>
              <a:buClr>
                <a:srgbClr val="53B3B7"/>
              </a:buClr>
              <a:buSzPts val="1400"/>
              <a:buFont typeface="Lato Light"/>
              <a:buChar char="＋"/>
            </a:pPr>
            <a:r>
              <a:rPr lang="en" sz="1400">
                <a:solidFill>
                  <a:srgbClr val="0B2135"/>
                </a:solidFill>
                <a:latin typeface="Lato Light"/>
                <a:ea typeface="Lato Light"/>
                <a:cs typeface="Lato Light"/>
                <a:sym typeface="Lato Light"/>
              </a:rPr>
              <a:t>Majority of ChowNow marketing collateral  is direct and easy to understand, with clear calls to action or a way to contact a RSM/RMM or Customer Service. </a:t>
            </a:r>
            <a:endParaRPr sz="1400">
              <a:solidFill>
                <a:srgbClr val="0B2135"/>
              </a:solidFill>
              <a:latin typeface="Lato Light"/>
              <a:ea typeface="Lato Light"/>
              <a:cs typeface="Lato Light"/>
              <a:sym typeface="Lato Light"/>
            </a:endParaRPr>
          </a:p>
          <a:p>
            <a:pPr indent="-317500" lvl="0" marL="457200" rtl="0" algn="l">
              <a:lnSpc>
                <a:spcPct val="120000"/>
              </a:lnSpc>
              <a:spcBef>
                <a:spcPts val="1500"/>
              </a:spcBef>
              <a:spcAft>
                <a:spcPts val="0"/>
              </a:spcAft>
              <a:buClr>
                <a:srgbClr val="53B3B7"/>
              </a:buClr>
              <a:buSzPts val="1400"/>
              <a:buFont typeface="Lato"/>
              <a:buChar char="＋"/>
            </a:pPr>
            <a:r>
              <a:rPr b="1" lang="en" sz="1400">
                <a:solidFill>
                  <a:srgbClr val="0B2135"/>
                </a:solidFill>
                <a:latin typeface="Lato"/>
                <a:ea typeface="Lato"/>
                <a:cs typeface="Lato"/>
                <a:sym typeface="Lato"/>
              </a:rPr>
              <a:t>94% of our Restaurant Success Team believes our current content is easy for </a:t>
            </a:r>
            <a:r>
              <a:rPr b="1" lang="en" sz="1400">
                <a:solidFill>
                  <a:srgbClr val="0B2135"/>
                </a:solidFill>
                <a:latin typeface="Lato"/>
                <a:ea typeface="Lato"/>
                <a:cs typeface="Lato"/>
                <a:sym typeface="Lato"/>
              </a:rPr>
              <a:t>restaurant</a:t>
            </a:r>
            <a:r>
              <a:rPr b="1" lang="en" sz="1400">
                <a:solidFill>
                  <a:srgbClr val="0B2135"/>
                </a:solidFill>
                <a:latin typeface="Lato"/>
                <a:ea typeface="Lato"/>
                <a:cs typeface="Lato"/>
                <a:sym typeface="Lato"/>
              </a:rPr>
              <a:t> partners to understand.  </a:t>
            </a:r>
            <a:endParaRPr b="1" sz="1400">
              <a:solidFill>
                <a:srgbClr val="0B2135"/>
              </a:solidFill>
              <a:latin typeface="Lato"/>
              <a:ea typeface="Lato"/>
              <a:cs typeface="Lato"/>
              <a:sym typeface="Lato"/>
            </a:endParaRPr>
          </a:p>
          <a:p>
            <a:pPr indent="0" lvl="0" marL="0" rtl="0" algn="l">
              <a:lnSpc>
                <a:spcPct val="120000"/>
              </a:lnSpc>
              <a:spcBef>
                <a:spcPts val="1500"/>
              </a:spcBef>
              <a:spcAft>
                <a:spcPts val="1500"/>
              </a:spcAft>
              <a:buNone/>
            </a:pPr>
            <a:r>
              <a:t/>
            </a:r>
            <a:endParaRPr sz="1400">
              <a:solidFill>
                <a:srgbClr val="0B2135"/>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B2135"/>
        </a:solidFill>
      </p:bgPr>
    </p:bg>
    <p:spTree>
      <p:nvGrpSpPr>
        <p:cNvPr id="132" name="Shape 132"/>
        <p:cNvGrpSpPr/>
        <p:nvPr/>
      </p:nvGrpSpPr>
      <p:grpSpPr>
        <a:xfrm>
          <a:off x="0" y="0"/>
          <a:ext cx="0" cy="0"/>
          <a:chOff x="0" y="0"/>
          <a:chExt cx="0" cy="0"/>
        </a:xfrm>
      </p:grpSpPr>
      <p:sp>
        <p:nvSpPr>
          <p:cNvPr id="133" name="Google Shape;133;p29"/>
          <p:cNvSpPr txBox="1"/>
          <p:nvPr/>
        </p:nvSpPr>
        <p:spPr>
          <a:xfrm>
            <a:off x="394950" y="384575"/>
            <a:ext cx="83541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D4F57"/>
                </a:solidFill>
                <a:latin typeface="Lato"/>
                <a:ea typeface="Lato"/>
                <a:cs typeface="Lato"/>
                <a:sym typeface="Lato"/>
              </a:rPr>
              <a:t>OBSERVATIONS </a:t>
            </a:r>
            <a:endParaRPr b="1" sz="1200">
              <a:solidFill>
                <a:srgbClr val="FD4F57"/>
              </a:solidFill>
              <a:latin typeface="Lato"/>
              <a:ea typeface="Lato"/>
              <a:cs typeface="Lato"/>
              <a:sym typeface="Lato"/>
            </a:endParaRPr>
          </a:p>
        </p:txBody>
      </p:sp>
      <p:cxnSp>
        <p:nvCxnSpPr>
          <p:cNvPr id="134" name="Google Shape;134;p29"/>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pic>
        <p:nvPicPr>
          <p:cNvPr id="135" name="Google Shape;135;p29"/>
          <p:cNvPicPr preferRelativeResize="0"/>
          <p:nvPr/>
        </p:nvPicPr>
        <p:blipFill>
          <a:blip r:embed="rId3">
            <a:alphaModFix/>
          </a:blip>
          <a:stretch>
            <a:fillRect/>
          </a:stretch>
        </p:blipFill>
        <p:spPr>
          <a:xfrm>
            <a:off x="8749050" y="4716525"/>
            <a:ext cx="166050" cy="185025"/>
          </a:xfrm>
          <a:prstGeom prst="rect">
            <a:avLst/>
          </a:prstGeom>
          <a:noFill/>
          <a:ln>
            <a:noFill/>
          </a:ln>
        </p:spPr>
      </p:pic>
      <p:sp>
        <p:nvSpPr>
          <p:cNvPr id="136" name="Google Shape;136;p29"/>
          <p:cNvSpPr txBox="1"/>
          <p:nvPr/>
        </p:nvSpPr>
        <p:spPr>
          <a:xfrm>
            <a:off x="310625" y="1840900"/>
            <a:ext cx="8727600" cy="3630000"/>
          </a:xfrm>
          <a:prstGeom prst="rect">
            <a:avLst/>
          </a:prstGeom>
          <a:noFill/>
          <a:ln>
            <a:noFill/>
          </a:ln>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FFFFFF"/>
              </a:buClr>
              <a:buSzPts val="1600"/>
              <a:buFont typeface="Lato Light"/>
              <a:buChar char="－"/>
            </a:pPr>
            <a:r>
              <a:rPr lang="en" sz="1600">
                <a:solidFill>
                  <a:srgbClr val="FFFFFF"/>
                </a:solidFill>
                <a:latin typeface="Lato Light"/>
                <a:ea typeface="Lato Light"/>
                <a:cs typeface="Lato Light"/>
                <a:sym typeface="Lato Light"/>
              </a:rPr>
              <a:t>The Yesware templates creation and implementation are currently segmented from the growth marketing channel strategy, making it challenging to track the emails’ wins or loses. </a:t>
            </a:r>
            <a:endParaRPr sz="1600">
              <a:solidFill>
                <a:srgbClr val="FFFFFF"/>
              </a:solidFill>
              <a:latin typeface="Lato Light"/>
              <a:ea typeface="Lato Light"/>
              <a:cs typeface="Lato Light"/>
              <a:sym typeface="Lato Light"/>
            </a:endParaRPr>
          </a:p>
          <a:p>
            <a:pPr indent="-330200" lvl="0" marL="457200" rtl="0" algn="l">
              <a:lnSpc>
                <a:spcPct val="120000"/>
              </a:lnSpc>
              <a:spcBef>
                <a:spcPts val="1500"/>
              </a:spcBef>
              <a:spcAft>
                <a:spcPts val="0"/>
              </a:spcAft>
              <a:buClr>
                <a:srgbClr val="FFFFFF"/>
              </a:buClr>
              <a:buSzPts val="1600"/>
              <a:buFont typeface="Lato Light"/>
              <a:buChar char="－"/>
            </a:pPr>
            <a:r>
              <a:rPr lang="en" sz="1600">
                <a:solidFill>
                  <a:srgbClr val="FFFFFF"/>
                </a:solidFill>
                <a:latin typeface="Lato Light"/>
                <a:ea typeface="Lato Light"/>
                <a:cs typeface="Lato Light"/>
                <a:sym typeface="Lato Light"/>
              </a:rPr>
              <a:t>Milestone email program is not actively pushing upsells to the ChowNow Marketing Store or driving RSM/RMM booked consultations. </a:t>
            </a:r>
            <a:endParaRPr sz="1600">
              <a:solidFill>
                <a:srgbClr val="FFFFFF"/>
              </a:solidFill>
              <a:latin typeface="Lato Light"/>
              <a:ea typeface="Lato Light"/>
              <a:cs typeface="Lato Light"/>
              <a:sym typeface="Lato Light"/>
            </a:endParaRPr>
          </a:p>
          <a:p>
            <a:pPr indent="-330200" lvl="0" marL="457200" rtl="0" algn="l">
              <a:lnSpc>
                <a:spcPct val="120000"/>
              </a:lnSpc>
              <a:spcBef>
                <a:spcPts val="1500"/>
              </a:spcBef>
              <a:spcAft>
                <a:spcPts val="0"/>
              </a:spcAft>
              <a:buClr>
                <a:srgbClr val="FFFFFF"/>
              </a:buClr>
              <a:buSzPts val="1600"/>
              <a:buFont typeface="Lato Light"/>
              <a:buChar char="－"/>
            </a:pPr>
            <a:r>
              <a:rPr lang="en" sz="1600">
                <a:solidFill>
                  <a:srgbClr val="FFFFFF"/>
                </a:solidFill>
                <a:latin typeface="Lato Light"/>
                <a:ea typeface="Lato Light"/>
                <a:cs typeface="Lato Light"/>
                <a:sym typeface="Lato Light"/>
              </a:rPr>
              <a:t>Nurture Email program and marketing collateral does not highlight the long-term value of ChowNow. </a:t>
            </a:r>
            <a:endParaRPr sz="1600">
              <a:solidFill>
                <a:srgbClr val="FFFFFF"/>
              </a:solidFill>
              <a:latin typeface="Lato Light"/>
              <a:ea typeface="Lato Light"/>
              <a:cs typeface="Lato Light"/>
              <a:sym typeface="Lato Light"/>
            </a:endParaRPr>
          </a:p>
          <a:p>
            <a:pPr indent="-330200" lvl="0" marL="457200" rtl="0" algn="l">
              <a:lnSpc>
                <a:spcPct val="120000"/>
              </a:lnSpc>
              <a:spcBef>
                <a:spcPts val="1500"/>
              </a:spcBef>
              <a:spcAft>
                <a:spcPts val="1500"/>
              </a:spcAft>
              <a:buClr>
                <a:srgbClr val="FFFFFF"/>
              </a:buClr>
              <a:buSzPts val="1600"/>
              <a:buFont typeface="Lato Light"/>
              <a:buChar char="－"/>
            </a:pPr>
            <a:r>
              <a:rPr lang="en" sz="1600">
                <a:solidFill>
                  <a:srgbClr val="FFFFFF"/>
                </a:solidFill>
                <a:latin typeface="Lato Light"/>
                <a:ea typeface="Lato Light"/>
                <a:cs typeface="Lato Light"/>
                <a:sym typeface="Lato Light"/>
              </a:rPr>
              <a:t>Blogs and B2B ChowNow website is optimized to be a sales funnel and drive new leads––not client retention. </a:t>
            </a:r>
            <a:endParaRPr sz="1600">
              <a:solidFill>
                <a:srgbClr val="FFFFFF"/>
              </a:solidFill>
              <a:latin typeface="Lato Light"/>
              <a:ea typeface="Lato Light"/>
              <a:cs typeface="Lato Light"/>
              <a:sym typeface="Lato Light"/>
            </a:endParaRPr>
          </a:p>
        </p:txBody>
      </p:sp>
      <p:sp>
        <p:nvSpPr>
          <p:cNvPr id="137" name="Google Shape;137;p29"/>
          <p:cNvSpPr txBox="1"/>
          <p:nvPr>
            <p:ph type="title"/>
          </p:nvPr>
        </p:nvSpPr>
        <p:spPr>
          <a:xfrm>
            <a:off x="394950" y="934750"/>
            <a:ext cx="8354100" cy="7992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800">
                <a:solidFill>
                  <a:srgbClr val="FFFFFF"/>
                </a:solidFill>
                <a:latin typeface="Lato Light"/>
                <a:ea typeface="Lato Light"/>
                <a:cs typeface="Lato Light"/>
                <a:sym typeface="Lato Light"/>
              </a:rPr>
              <a:t>There are key gaps in lifecycle content and an overall lack of detailed client lifecycle analytics and data. </a:t>
            </a:r>
            <a:endParaRPr sz="1800">
              <a:solidFill>
                <a:srgbClr val="FFFFFF"/>
              </a:solidFill>
              <a:latin typeface="Lato Light"/>
              <a:ea typeface="Lato Light"/>
              <a:cs typeface="Lato Light"/>
              <a:sym typeface="Lato Light"/>
            </a:endParaRPr>
          </a:p>
          <a:p>
            <a:pPr indent="0" lvl="0" marL="0" rtl="0" algn="l">
              <a:lnSpc>
                <a:spcPct val="120000"/>
              </a:lnSpc>
              <a:spcBef>
                <a:spcPts val="0"/>
              </a:spcBef>
              <a:spcAft>
                <a:spcPts val="0"/>
              </a:spcAft>
              <a:buNone/>
            </a:pPr>
            <a:r>
              <a:rPr lang="en" sz="1800">
                <a:solidFill>
                  <a:srgbClr val="FFFFFF"/>
                </a:solidFill>
                <a:latin typeface="Lato Light"/>
                <a:ea typeface="Lato Light"/>
                <a:cs typeface="Lato Light"/>
                <a:sym typeface="Lato Light"/>
              </a:rPr>
              <a:t> </a:t>
            </a:r>
            <a:endParaRPr sz="1800">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30"/>
          <p:cNvPicPr preferRelativeResize="0"/>
          <p:nvPr/>
        </p:nvPicPr>
        <p:blipFill>
          <a:blip r:embed="rId3">
            <a:alphaModFix/>
          </a:blip>
          <a:stretch>
            <a:fillRect/>
          </a:stretch>
        </p:blipFill>
        <p:spPr>
          <a:xfrm>
            <a:off x="0" y="0"/>
            <a:ext cx="9144000" cy="5143500"/>
          </a:xfrm>
          <a:prstGeom prst="rect">
            <a:avLst/>
          </a:prstGeom>
          <a:noFill/>
          <a:ln>
            <a:noFill/>
          </a:ln>
          <a:effectLst>
            <a:outerShdw blurRad="57150" rotWithShape="0" algn="bl" dir="5400000" dist="19050">
              <a:srgbClr val="000000">
                <a:alpha val="50000"/>
              </a:srgbClr>
            </a:outerShdw>
          </a:effectLst>
        </p:spPr>
      </p:pic>
      <p:sp>
        <p:nvSpPr>
          <p:cNvPr id="143" name="Google Shape;143;p30"/>
          <p:cNvSpPr txBox="1"/>
          <p:nvPr>
            <p:ph idx="4294967295" type="body"/>
          </p:nvPr>
        </p:nvSpPr>
        <p:spPr>
          <a:xfrm>
            <a:off x="537375" y="4649700"/>
            <a:ext cx="2432100" cy="289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700">
                <a:solidFill>
                  <a:srgbClr val="FFFFFF"/>
                </a:solidFill>
                <a:latin typeface="Lato"/>
                <a:ea typeface="Lato"/>
                <a:cs typeface="Lato"/>
                <a:sym typeface="Lato"/>
              </a:rPr>
              <a:t>FARMSHOP  //</a:t>
            </a:r>
            <a:r>
              <a:rPr lang="en" sz="700">
                <a:solidFill>
                  <a:srgbClr val="FFFFFF"/>
                </a:solidFill>
                <a:latin typeface="Lato"/>
                <a:ea typeface="Lato"/>
                <a:cs typeface="Lato"/>
                <a:sym typeface="Lato"/>
              </a:rPr>
              <a:t> Santa Monica, CA</a:t>
            </a:r>
            <a:endParaRPr sz="700">
              <a:solidFill>
                <a:srgbClr val="FFFFFF"/>
              </a:solidFill>
              <a:latin typeface="Lato"/>
              <a:ea typeface="Lato"/>
              <a:cs typeface="Lato"/>
              <a:sym typeface="Lato"/>
            </a:endParaRPr>
          </a:p>
        </p:txBody>
      </p:sp>
      <p:pic>
        <p:nvPicPr>
          <p:cNvPr id="144" name="Google Shape;144;p30"/>
          <p:cNvPicPr preferRelativeResize="0"/>
          <p:nvPr/>
        </p:nvPicPr>
        <p:blipFill>
          <a:blip r:embed="rId4">
            <a:alphaModFix/>
          </a:blip>
          <a:stretch>
            <a:fillRect/>
          </a:stretch>
        </p:blipFill>
        <p:spPr>
          <a:xfrm>
            <a:off x="469699" y="4721825"/>
            <a:ext cx="109300" cy="123550"/>
          </a:xfrm>
          <a:prstGeom prst="rect">
            <a:avLst/>
          </a:prstGeom>
          <a:noFill/>
          <a:ln>
            <a:noFill/>
          </a:ln>
        </p:spPr>
      </p:pic>
      <p:sp>
        <p:nvSpPr>
          <p:cNvPr id="145" name="Google Shape;145;p30"/>
          <p:cNvSpPr txBox="1"/>
          <p:nvPr>
            <p:ph idx="4294967295" type="title"/>
          </p:nvPr>
        </p:nvSpPr>
        <p:spPr>
          <a:xfrm>
            <a:off x="394950" y="1915325"/>
            <a:ext cx="8354100" cy="735600"/>
          </a:xfrm>
          <a:prstGeom prst="rect">
            <a:avLst/>
          </a:prstGeom>
          <a:effectLst>
            <a:outerShdw blurRad="11430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Lato Light"/>
                <a:ea typeface="Lato Light"/>
                <a:cs typeface="Lato Light"/>
                <a:sym typeface="Lato Light"/>
              </a:rPr>
              <a:t>Yesware Templates</a:t>
            </a:r>
            <a:endParaRPr sz="3200">
              <a:solidFill>
                <a:srgbClr val="FFFFFF"/>
              </a:solidFill>
              <a:latin typeface="Lato Light"/>
              <a:ea typeface="Lato Light"/>
              <a:cs typeface="Lato Light"/>
              <a:sym typeface="Lato Light"/>
            </a:endParaRPr>
          </a:p>
        </p:txBody>
      </p:sp>
      <p:cxnSp>
        <p:nvCxnSpPr>
          <p:cNvPr id="146" name="Google Shape;146;p30"/>
          <p:cNvCxnSpPr/>
          <p:nvPr/>
        </p:nvCxnSpPr>
        <p:spPr>
          <a:xfrm>
            <a:off x="488300" y="2874025"/>
            <a:ext cx="925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31"/>
          <p:cNvSpPr txBox="1"/>
          <p:nvPr>
            <p:ph type="title"/>
          </p:nvPr>
        </p:nvSpPr>
        <p:spPr>
          <a:xfrm>
            <a:off x="394950" y="384575"/>
            <a:ext cx="83541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YESWARE TEMPLATE GAPS AND OPPORTUNITIES</a:t>
            </a:r>
            <a:endParaRPr b="1" sz="1200">
              <a:solidFill>
                <a:srgbClr val="FD4F57"/>
              </a:solidFill>
              <a:latin typeface="Lato"/>
              <a:ea typeface="Lato"/>
              <a:cs typeface="Lato"/>
              <a:sym typeface="Lato"/>
            </a:endParaRPr>
          </a:p>
        </p:txBody>
      </p:sp>
      <p:cxnSp>
        <p:nvCxnSpPr>
          <p:cNvPr id="152" name="Google Shape;152;p31"/>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53" name="Google Shape;153;p31"/>
          <p:cNvSpPr txBox="1"/>
          <p:nvPr>
            <p:ph type="title"/>
          </p:nvPr>
        </p:nvSpPr>
        <p:spPr>
          <a:xfrm>
            <a:off x="394950" y="1146850"/>
            <a:ext cx="8233800" cy="3830100"/>
          </a:xfrm>
          <a:prstGeom prst="rect">
            <a:avLst/>
          </a:prstGeom>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Marketing email best practices are not being implemented, creating an inconsistent use of subject lines, soft CTA’s and body copy content.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Lack of automation or triggers makes tracking the success of the Yesware templates virtually impossible.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Updated </a:t>
            </a:r>
            <a:r>
              <a:rPr lang="en" sz="1600">
                <a:solidFill>
                  <a:srgbClr val="0B2135"/>
                </a:solidFill>
                <a:latin typeface="Lato Light"/>
                <a:ea typeface="Lato Light"/>
                <a:cs typeface="Lato Light"/>
                <a:sym typeface="Lato Light"/>
              </a:rPr>
              <a:t>ChowNow brand style and voice has not been implemented  in Yesware. </a:t>
            </a:r>
            <a:endParaRPr sz="1600">
              <a:solidFill>
                <a:srgbClr val="0B2135"/>
              </a:solidFill>
              <a:latin typeface="Lato Light"/>
              <a:ea typeface="Lato Light"/>
              <a:cs typeface="Lato Light"/>
              <a:sym typeface="Lato Light"/>
            </a:endParaRPr>
          </a:p>
          <a:p>
            <a:pPr indent="-330200" lvl="0" marL="457200" rtl="0" algn="l">
              <a:lnSpc>
                <a:spcPct val="120000"/>
              </a:lnSpc>
              <a:spcBef>
                <a:spcPts val="0"/>
              </a:spcBef>
              <a:spcAft>
                <a:spcPts val="0"/>
              </a:spcAft>
              <a:buClr>
                <a:srgbClr val="0B2135"/>
              </a:buClr>
              <a:buSzPts val="1600"/>
              <a:buFont typeface="Lato Light"/>
              <a:buChar char="●"/>
            </a:pPr>
            <a:r>
              <a:rPr lang="en" sz="1600">
                <a:solidFill>
                  <a:srgbClr val="0B2135"/>
                </a:solidFill>
                <a:latin typeface="Lato Light"/>
                <a:ea typeface="Lato Light"/>
                <a:cs typeface="Lato Light"/>
                <a:sym typeface="Lato Light"/>
              </a:rPr>
              <a:t>With 2+ year-old template copy in Yesware, not all ChowNow product features or marketing add-ons are showcased.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457200" rtl="0" algn="l">
              <a:lnSpc>
                <a:spcPct val="120000"/>
              </a:lnSpc>
              <a:spcBef>
                <a:spcPts val="1500"/>
              </a:spcBef>
              <a:spcAft>
                <a:spcPts val="0"/>
              </a:spcAft>
              <a:buNone/>
            </a:pPr>
            <a:r>
              <a:t/>
            </a:r>
            <a:endParaRPr sz="1600">
              <a:solidFill>
                <a:srgbClr val="0B2135"/>
              </a:solidFill>
              <a:latin typeface="Lato Light"/>
              <a:ea typeface="Lato Light"/>
              <a:cs typeface="Lato Light"/>
              <a:sym typeface="Lato Light"/>
            </a:endParaRPr>
          </a:p>
          <a:p>
            <a:pPr indent="0" lvl="0" marL="0" rtl="0" algn="l">
              <a:lnSpc>
                <a:spcPct val="120000"/>
              </a:lnSpc>
              <a:spcBef>
                <a:spcPts val="1500"/>
              </a:spcBef>
              <a:spcAft>
                <a:spcPts val="0"/>
              </a:spcAft>
              <a:buNone/>
            </a:pPr>
            <a:r>
              <a:t/>
            </a:r>
            <a:endParaRPr sz="1600">
              <a:solidFill>
                <a:srgbClr val="3F474C"/>
              </a:solidFill>
              <a:latin typeface="Lato Light"/>
              <a:ea typeface="Lato Light"/>
              <a:cs typeface="Lato Light"/>
              <a:sym typeface="Lato Light"/>
            </a:endParaRPr>
          </a:p>
        </p:txBody>
      </p:sp>
      <p:pic>
        <p:nvPicPr>
          <p:cNvPr id="154" name="Google Shape;154;p31"/>
          <p:cNvPicPr preferRelativeResize="0"/>
          <p:nvPr/>
        </p:nvPicPr>
        <p:blipFill>
          <a:blip r:embed="rId3">
            <a:alphaModFix/>
          </a:blip>
          <a:stretch>
            <a:fillRect/>
          </a:stretch>
        </p:blipFill>
        <p:spPr>
          <a:xfrm>
            <a:off x="8749050" y="4716525"/>
            <a:ext cx="166050" cy="18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32"/>
          <p:cNvPicPr preferRelativeResize="0"/>
          <p:nvPr/>
        </p:nvPicPr>
        <p:blipFill>
          <a:blip r:embed="rId3">
            <a:alphaModFix/>
          </a:blip>
          <a:stretch>
            <a:fillRect/>
          </a:stretch>
        </p:blipFill>
        <p:spPr>
          <a:xfrm>
            <a:off x="8749050" y="4716525"/>
            <a:ext cx="166050" cy="185025"/>
          </a:xfrm>
          <a:prstGeom prst="rect">
            <a:avLst/>
          </a:prstGeom>
          <a:noFill/>
          <a:ln>
            <a:noFill/>
          </a:ln>
        </p:spPr>
      </p:pic>
      <p:cxnSp>
        <p:nvCxnSpPr>
          <p:cNvPr id="160" name="Google Shape;160;p32"/>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61" name="Google Shape;161;p32"/>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YESWARE LACK OF EMAIL BEST PRACTICES EXAMPLE</a:t>
            </a:r>
            <a:endParaRPr b="1" sz="1200">
              <a:solidFill>
                <a:srgbClr val="FD4F57"/>
              </a:solidFill>
              <a:latin typeface="Lato"/>
              <a:ea typeface="Lato"/>
              <a:cs typeface="Lato"/>
              <a:sym typeface="Lato"/>
            </a:endParaRPr>
          </a:p>
        </p:txBody>
      </p:sp>
      <p:pic>
        <p:nvPicPr>
          <p:cNvPr id="162" name="Google Shape;162;p32"/>
          <p:cNvPicPr preferRelativeResize="0"/>
          <p:nvPr/>
        </p:nvPicPr>
        <p:blipFill>
          <a:blip r:embed="rId4">
            <a:alphaModFix/>
          </a:blip>
          <a:stretch>
            <a:fillRect/>
          </a:stretch>
        </p:blipFill>
        <p:spPr>
          <a:xfrm>
            <a:off x="177550" y="1308871"/>
            <a:ext cx="8737549" cy="26489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33"/>
          <p:cNvPicPr preferRelativeResize="0"/>
          <p:nvPr/>
        </p:nvPicPr>
        <p:blipFill>
          <a:blip r:embed="rId3">
            <a:alphaModFix/>
          </a:blip>
          <a:stretch>
            <a:fillRect/>
          </a:stretch>
        </p:blipFill>
        <p:spPr>
          <a:xfrm>
            <a:off x="8749050" y="4716525"/>
            <a:ext cx="166050" cy="185025"/>
          </a:xfrm>
          <a:prstGeom prst="rect">
            <a:avLst/>
          </a:prstGeom>
          <a:noFill/>
          <a:ln>
            <a:noFill/>
          </a:ln>
        </p:spPr>
      </p:pic>
      <p:cxnSp>
        <p:nvCxnSpPr>
          <p:cNvPr id="168" name="Google Shape;168;p33"/>
          <p:cNvCxnSpPr/>
          <p:nvPr/>
        </p:nvCxnSpPr>
        <p:spPr>
          <a:xfrm>
            <a:off x="488300" y="827800"/>
            <a:ext cx="474300" cy="0"/>
          </a:xfrm>
          <a:prstGeom prst="straightConnector1">
            <a:avLst/>
          </a:prstGeom>
          <a:noFill/>
          <a:ln cap="flat" cmpd="sng" w="9525">
            <a:solidFill>
              <a:srgbClr val="FD4F57"/>
            </a:solidFill>
            <a:prstDash val="solid"/>
            <a:round/>
            <a:headEnd len="med" w="med" type="none"/>
            <a:tailEnd len="med" w="med" type="none"/>
          </a:ln>
        </p:spPr>
      </p:cxnSp>
      <p:sp>
        <p:nvSpPr>
          <p:cNvPr id="169" name="Google Shape;169;p33"/>
          <p:cNvSpPr txBox="1"/>
          <p:nvPr>
            <p:ph type="title"/>
          </p:nvPr>
        </p:nvSpPr>
        <p:spPr>
          <a:xfrm>
            <a:off x="394950" y="384575"/>
            <a:ext cx="4176900" cy="3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FD4F57"/>
                </a:solidFill>
                <a:latin typeface="Lato"/>
                <a:ea typeface="Lato"/>
                <a:cs typeface="Lato"/>
                <a:sym typeface="Lato"/>
              </a:rPr>
              <a:t>YESWARE  EMAIL REWRITE</a:t>
            </a:r>
            <a:endParaRPr b="1" sz="1200">
              <a:solidFill>
                <a:srgbClr val="FD4F57"/>
              </a:solidFill>
              <a:latin typeface="Lato"/>
              <a:ea typeface="Lato"/>
              <a:cs typeface="Lato"/>
              <a:sym typeface="Lato"/>
            </a:endParaRPr>
          </a:p>
        </p:txBody>
      </p:sp>
      <p:sp>
        <p:nvSpPr>
          <p:cNvPr id="170" name="Google Shape;170;p33"/>
          <p:cNvSpPr txBox="1"/>
          <p:nvPr/>
        </p:nvSpPr>
        <p:spPr>
          <a:xfrm>
            <a:off x="181300" y="1019775"/>
            <a:ext cx="2617500" cy="38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33"/>
          <p:cNvPicPr preferRelativeResize="0"/>
          <p:nvPr/>
        </p:nvPicPr>
        <p:blipFill>
          <a:blip r:embed="rId4">
            <a:alphaModFix/>
          </a:blip>
          <a:stretch>
            <a:fillRect/>
          </a:stretch>
        </p:blipFill>
        <p:spPr>
          <a:xfrm>
            <a:off x="339925" y="827800"/>
            <a:ext cx="7669562" cy="4289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